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0"/>
  </p:notesMasterIdLst>
  <p:sldIdLst>
    <p:sldId id="256" r:id="rId2"/>
    <p:sldId id="265" r:id="rId3"/>
    <p:sldId id="268" r:id="rId4"/>
    <p:sldId id="333" r:id="rId5"/>
    <p:sldId id="269" r:id="rId6"/>
    <p:sldId id="270" r:id="rId7"/>
    <p:sldId id="264" r:id="rId8"/>
    <p:sldId id="271" r:id="rId9"/>
    <p:sldId id="272" r:id="rId10"/>
    <p:sldId id="273" r:id="rId11"/>
    <p:sldId id="274" r:id="rId12"/>
    <p:sldId id="275" r:id="rId13"/>
    <p:sldId id="283" r:id="rId14"/>
    <p:sldId id="284" r:id="rId15"/>
    <p:sldId id="285" r:id="rId16"/>
    <p:sldId id="286" r:id="rId17"/>
    <p:sldId id="307" r:id="rId18"/>
    <p:sldId id="306" r:id="rId19"/>
    <p:sldId id="321" r:id="rId20"/>
    <p:sldId id="281" r:id="rId21"/>
    <p:sldId id="276" r:id="rId22"/>
    <p:sldId id="278" r:id="rId23"/>
    <p:sldId id="279" r:id="rId24"/>
    <p:sldId id="280" r:id="rId25"/>
    <p:sldId id="282" r:id="rId26"/>
    <p:sldId id="287" r:id="rId27"/>
    <p:sldId id="288" r:id="rId28"/>
    <p:sldId id="289" r:id="rId29"/>
    <p:sldId id="290" r:id="rId30"/>
    <p:sldId id="326" r:id="rId31"/>
    <p:sldId id="291" r:id="rId32"/>
    <p:sldId id="312" r:id="rId33"/>
    <p:sldId id="327" r:id="rId34"/>
    <p:sldId id="328" r:id="rId35"/>
    <p:sldId id="311" r:id="rId36"/>
    <p:sldId id="292" r:id="rId37"/>
    <p:sldId id="293" r:id="rId38"/>
    <p:sldId id="294" r:id="rId39"/>
    <p:sldId id="295" r:id="rId40"/>
    <p:sldId id="297" r:id="rId41"/>
    <p:sldId id="315" r:id="rId42"/>
    <p:sldId id="308" r:id="rId43"/>
    <p:sldId id="298" r:id="rId44"/>
    <p:sldId id="301" r:id="rId45"/>
    <p:sldId id="300" r:id="rId46"/>
    <p:sldId id="302" r:id="rId47"/>
    <p:sldId id="314" r:id="rId48"/>
    <p:sldId id="336" r:id="rId49"/>
    <p:sldId id="337" r:id="rId50"/>
    <p:sldId id="338" r:id="rId51"/>
    <p:sldId id="339" r:id="rId52"/>
    <p:sldId id="310" r:id="rId53"/>
    <p:sldId id="334" r:id="rId54"/>
    <p:sldId id="330" r:id="rId55"/>
    <p:sldId id="331" r:id="rId56"/>
    <p:sldId id="332" r:id="rId57"/>
    <p:sldId id="340" r:id="rId58"/>
    <p:sldId id="34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Sex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A-884D-B9BD-8BF29152D8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A-884D-B9BD-8BF29152D879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9-884C-89EB-F73B658FB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>
                <a:latin typeface="Franklin Gothic Book" panose="020B0503020102020204" pitchFamily="34" charset="0"/>
              </a:rPr>
              <a:t>Fraudulent credit card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9-1A43-BD0E-DBA4A676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9-1A43-BD0E-DBA4A676EF70}"/>
              </c:ext>
            </c:extLst>
          </c:dPt>
          <c:cat>
            <c:strRef>
              <c:f>Sheet1!$A$2:$A$3</c:f>
              <c:strCache>
                <c:ptCount val="2"/>
                <c:pt idx="0">
                  <c:v>Non Fraudolent</c:v>
                </c:pt>
                <c:pt idx="1">
                  <c:v>Fraudolent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E9-1A43-BD0E-DBA4A676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3187-1892-CB41-878A-73D95AC0A154}" type="datetimeFigureOut">
              <a:t>11.01.2024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82E68-6974-2040-8C98-C05C0F158AA7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225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6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769D389-4C4C-4FD7-9E6B-9F44477F0EB8}" type="datetime1">
              <a:rPr lang="en-US" smtClean="0"/>
              <a:pPr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1076ED0-0DB3-4879-AAE5-5C20D22C1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toelt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8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970600" y="2831367"/>
            <a:ext cx="10250800" cy="11952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667" dirty="0" err="1">
                <a:latin typeface="Arial" panose="020B0604020202020204" pitchFamily="34" charset="0"/>
              </a:rPr>
              <a:t>Unabalanced</a:t>
            </a:r>
            <a:r>
              <a:rPr lang="en-GB" sz="4667" dirty="0">
                <a:latin typeface="Arial" panose="020B0604020202020204" pitchFamily="34" charset="0"/>
              </a:rPr>
              <a:t> Dataset Problem</a:t>
            </a:r>
          </a:p>
        </p:txBody>
      </p:sp>
      <p:sp>
        <p:nvSpPr>
          <p:cNvPr id="5" name="Google Shape;141;p18">
            <a:extLst>
              <a:ext uri="{FF2B5EF4-FFF2-40B4-BE49-F238E27FC236}">
                <a16:creationId xmlns:a16="http://schemas.microsoft.com/office/drawing/2014/main" id="{483CA9A4-68E8-EA01-231B-927598F3571C}"/>
              </a:ext>
            </a:extLst>
          </p:cNvPr>
          <p:cNvSpPr txBox="1">
            <a:spLocks/>
          </p:cNvSpPr>
          <p:nvPr/>
        </p:nvSpPr>
        <p:spPr>
          <a:xfrm>
            <a:off x="970600" y="5267839"/>
            <a:ext cx="10250800" cy="13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2933" dirty="0" err="1">
                <a:latin typeface="Arial" panose="020B0604020202020204" pitchFamily="34" charset="0"/>
              </a:rPr>
              <a:t>Dr.</a:t>
            </a:r>
            <a:r>
              <a:rPr lang="en-GB" sz="2933" dirty="0">
                <a:latin typeface="Arial" panose="020B0604020202020204" pitchFamily="34" charset="0"/>
              </a:rPr>
              <a:t> U. Michelucci</a:t>
            </a:r>
          </a:p>
          <a:p>
            <a:pPr algn="ctr">
              <a:spcBef>
                <a:spcPts val="0"/>
              </a:spcBef>
            </a:pPr>
            <a:r>
              <a:rPr lang="en-GB" sz="2933" dirty="0">
                <a:latin typeface="Arial" panose="020B0604020202020204" pitchFamily="34" charset="0"/>
                <a:hlinkClick r:id="rId3"/>
              </a:rPr>
              <a:t>umberto.Michelucci@toelt.ai</a:t>
            </a:r>
            <a:r>
              <a:rPr lang="en-GB" sz="2933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4615-E73C-8913-87E1-98ED1A56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35" y="169861"/>
            <a:ext cx="2667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37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484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094456" y="92044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458523" y="85008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094456" y="130146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458523" y="123109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74507" y="463263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782070" y="3579091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5960533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962844" y="1359682"/>
            <a:ext cx="32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F2E004-5745-6743-AC7B-69ED6D34F3E6}"/>
              </a:ext>
            </a:extLst>
          </p:cNvPr>
          <p:cNvCxnSpPr>
            <a:cxnSpLocks/>
          </p:cNvCxnSpPr>
          <p:nvPr/>
        </p:nvCxnSpPr>
        <p:spPr>
          <a:xfrm flipV="1">
            <a:off x="1425220" y="1945178"/>
            <a:ext cx="1509173" cy="6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9A3448-0F38-9641-BE50-B6ADF5E05AA0}"/>
              </a:ext>
            </a:extLst>
          </p:cNvPr>
          <p:cNvSpPr txBox="1"/>
          <p:nvPr/>
        </p:nvSpPr>
        <p:spPr>
          <a:xfrm>
            <a:off x="229804" y="2441834"/>
            <a:ext cx="155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  <a:latin typeface="Franklin Gothic Book" panose="020B0503020102020204" pitchFamily="34" charset="0"/>
              </a:rPr>
              <a:t>Decision boundary with balanced dataset</a:t>
            </a:r>
            <a:endParaRPr lang="en-CH" b="1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9AA885-6C87-F140-BDE1-D1130538F6F3}"/>
              </a:ext>
            </a:extLst>
          </p:cNvPr>
          <p:cNvCxnSpPr/>
          <p:nvPr/>
        </p:nvCxnSpPr>
        <p:spPr>
          <a:xfrm>
            <a:off x="2427316" y="1359682"/>
            <a:ext cx="2443942" cy="2971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06112-FC0D-264B-968E-AD94258660B1}"/>
              </a:ext>
            </a:extLst>
          </p:cNvPr>
          <p:cNvCxnSpPr>
            <a:cxnSpLocks/>
          </p:cNvCxnSpPr>
          <p:nvPr/>
        </p:nvCxnSpPr>
        <p:spPr>
          <a:xfrm>
            <a:off x="5527887" y="5108150"/>
            <a:ext cx="246379" cy="286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9153624" y="12233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9517691" y="1152963"/>
            <a:ext cx="241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9153624" y="160434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9517691" y="1533976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256463" y="6294134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99%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1EE9B-36A3-7D42-9540-6AD050F58FFA}"/>
              </a:ext>
            </a:extLst>
          </p:cNvPr>
          <p:cNvSpPr txBox="1"/>
          <p:nvPr/>
        </p:nvSpPr>
        <p:spPr>
          <a:xfrm>
            <a:off x="5826508" y="1002608"/>
            <a:ext cx="332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Franklin Gothic Book" panose="020B0503020102020204" pitchFamily="34" charset="0"/>
              </a:rPr>
              <a:t>Number of points in Class 1 is 1% Number of points in Class 0
</a:t>
            </a:r>
            <a:endParaRPr lang="en-CH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10" y="2426457"/>
                <a:ext cx="4605964" cy="852156"/>
              </a:xfrm>
              <a:prstGeom prst="rect">
                <a:avLst/>
              </a:prstGeom>
              <a:blipFill>
                <a:blip r:embed="rId3"/>
                <a:stretch>
                  <a:fillRect t="-5882" r="-13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1000+10</m:t>
                          </m:r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509" y="3221554"/>
                <a:ext cx="1584600" cy="525016"/>
              </a:xfrm>
              <a:prstGeom prst="rect">
                <a:avLst/>
              </a:prstGeom>
              <a:blipFill>
                <a:blip r:embed="rId4"/>
                <a:stretch>
                  <a:fillRect l="-1587" t="-4651" r="-3175" b="-930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2766419"/>
            <a:ext cx="148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alle Punkte in dieser Region werden als </a:t>
            </a:r>
            <a:r>
              <a:rPr lang="en-GB" i="1">
                <a:latin typeface="Franklin Gothic Book" panose="020B0503020102020204" pitchFamily="34" charset="0"/>
              </a:rPr>
              <a:t>Class 0</a:t>
            </a:r>
            <a:r>
              <a:rPr lang="en-GB">
                <a:latin typeface="Franklin Gothic Book" panose="020B0503020102020204" pitchFamily="34" charset="0"/>
              </a:rPr>
              <a:t> klassifiziert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310" y="3361429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1000/1000+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2" y="3158894"/>
                <a:ext cx="2932096" cy="762966"/>
              </a:xfrm>
              <a:prstGeom prst="rect">
                <a:avLst/>
              </a:prstGeom>
              <a:blipFill>
                <a:blip r:embed="rId6"/>
                <a:stretch>
                  <a:fillRect t="-27869" b="-10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/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6AE5C5-0BFB-6948-B87C-2F9CC8C0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9" y="4003625"/>
                <a:ext cx="1942551" cy="617348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1+0.01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≈1−0.01=0.99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8" y="4700674"/>
                <a:ext cx="3881150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9262407" y="5284367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Franklin Gothic Book" panose="020B0503020102020204" pitchFamily="34" charset="0"/>
                </a:rPr>
                <a:t>Don't forget:</a:t>
              </a:r>
              <a:endParaRPr lang="en-CH">
                <a:latin typeface="Franklin Gothic Book" panose="020B0503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/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b="1">
                    <a:latin typeface="Franklin Gothic Book" panose="020B0503020102020204" pitchFamily="34" charset="0"/>
                  </a:rPr>
                  <a:t>Accuracy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CH" b="1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A484F-4FF3-684D-BFF8-CAB0C129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03" y="1878961"/>
                <a:ext cx="3107266" cy="369332"/>
              </a:xfrm>
              <a:prstGeom prst="rect">
                <a:avLst/>
              </a:prstGeom>
              <a:blipFill>
                <a:blip r:embed="rId10"/>
                <a:stretch>
                  <a:fillRect l="-1626" t="-6452" b="-193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/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1+10/1000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19458-BC05-294E-A188-E405AEB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05" y="3994103"/>
                <a:ext cx="2275117" cy="659411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8" grpId="0"/>
      <p:bldP spid="30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4794EC-EBF4-C446-9C48-73E9396D5041}"/>
              </a:ext>
            </a:extLst>
          </p:cNvPr>
          <p:cNvSpPr/>
          <p:nvPr/>
        </p:nvSpPr>
        <p:spPr>
          <a:xfrm>
            <a:off x="6285951" y="1832985"/>
            <a:ext cx="4541376" cy="55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2EF0-EAD6-6F4A-9655-CF558B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60450"/>
            <a:ext cx="4445000" cy="473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15" y="28281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871228" y="108402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/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Franklin Gothic Book" panose="020B0503020102020204" pitchFamily="34" charset="0"/>
                  </a:rPr>
                  <a:t>
</a:t>
                </a:r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0B231-0CAB-DA44-8440-165E6A19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5" y="1013655"/>
                <a:ext cx="3592032" cy="646331"/>
              </a:xfrm>
              <a:prstGeom prst="rect">
                <a:avLst/>
              </a:prstGeom>
              <a:blipFill>
                <a:blip r:embed="rId3"/>
                <a:stretch>
                  <a:fillRect l="-1408" t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871228" y="146503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/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latin typeface="Franklin Gothic Book" panose="020B0503020102020204" pitchFamily="34" charset="0"/>
                  </a:rPr>
                  <a:t>Number of points Class </a:t>
                </a:r>
                <a:r>
                  <a:rPr lang="en-CH">
                    <a:latin typeface="Franklin Gothic Book" panose="020B0503020102020204" pitchFamily="34" charset="0"/>
                  </a:rPr>
                  <a:t>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649F-27C3-B145-A4A8-2CA2D94D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94" y="1394668"/>
                <a:ext cx="3416647" cy="369332"/>
              </a:xfrm>
              <a:prstGeom prst="rect">
                <a:avLst/>
              </a:prstGeom>
              <a:blipFill>
                <a:blip r:embed="rId4"/>
                <a:stretch>
                  <a:fillRect l="-1481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/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0D5CF-E2EB-9E4D-B255-A053A51E1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4" y="2719722"/>
                <a:ext cx="4541376" cy="852156"/>
              </a:xfrm>
              <a:prstGeom prst="rect">
                <a:avLst/>
              </a:prstGeom>
              <a:blipFill>
                <a:blip r:embed="rId5"/>
                <a:stretch>
                  <a:fillRect t="-5882" r="-19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/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A8E74F-3562-8247-A707-D275050A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33" y="3389980"/>
                <a:ext cx="1322798" cy="565604"/>
              </a:xfrm>
              <a:prstGeom prst="rect">
                <a:avLst/>
              </a:prstGeom>
              <a:blipFill>
                <a:blip r:embed="rId6"/>
                <a:stretch>
                  <a:fillRect l="-2857" t="-2174" r="-952" b="-65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A7116-9E22-DD4C-B915-5F21916930CD}"/>
              </a:ext>
            </a:extLst>
          </p:cNvPr>
          <p:cNvCxnSpPr>
            <a:cxnSpLocks/>
          </p:cNvCxnSpPr>
          <p:nvPr/>
        </p:nvCxnSpPr>
        <p:spPr>
          <a:xfrm flipV="1">
            <a:off x="1425507" y="2443942"/>
            <a:ext cx="1138843" cy="1194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255FE-BFE6-9740-A0DD-22C56BA6A505}"/>
              </a:ext>
            </a:extLst>
          </p:cNvPr>
          <p:cNvSpPr txBox="1"/>
          <p:nvPr/>
        </p:nvSpPr>
        <p:spPr>
          <a:xfrm>
            <a:off x="132852" y="3132057"/>
            <a:ext cx="148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/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37192-0AD2-814A-86A3-893D3C6C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34" y="3529855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/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A4AF9-F67E-CA4E-90EC-9A92323C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96" y="3327320"/>
                <a:ext cx="1942552" cy="846065"/>
              </a:xfrm>
              <a:prstGeom prst="rect">
                <a:avLst/>
              </a:prstGeom>
              <a:blipFill>
                <a:blip r:embed="rId8"/>
                <a:stretch>
                  <a:fillRect t="-22388" b="-88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/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type m:val="skw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4184C-A31E-2C41-9E4D-ADC843EF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10" y="4226766"/>
                <a:ext cx="3881150" cy="1123064"/>
              </a:xfrm>
              <a:prstGeom prst="rect">
                <a:avLst/>
              </a:prstGeom>
              <a:blipFill>
                <a:blip r:embed="rId9"/>
                <a:stretch>
                  <a:fillRect t="-36667" b="-41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42AB9E-358C-B645-BA39-933C3794A0FC}"/>
              </a:ext>
            </a:extLst>
          </p:cNvPr>
          <p:cNvGrpSpPr/>
          <p:nvPr/>
        </p:nvGrpSpPr>
        <p:grpSpPr>
          <a:xfrm>
            <a:off x="6046124" y="5349830"/>
            <a:ext cx="4034214" cy="998901"/>
            <a:chOff x="6618809" y="4798598"/>
            <a:chExt cx="4034214" cy="9989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D3C4-4FA3-A940-B126-6A361B5D671F}"/>
                </a:ext>
              </a:extLst>
            </p:cNvPr>
            <p:cNvSpPr/>
            <p:nvPr/>
          </p:nvSpPr>
          <p:spPr>
            <a:xfrm>
              <a:off x="6618809" y="4798598"/>
              <a:ext cx="2674282" cy="9989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/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CH"/>
                    <a:t>     for </a:t>
                  </a:r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a14:m>
                  <a:r>
                    <a:rPr lang="en-CH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7EF846B-9CD1-9F47-B922-651D81792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1873" y="5151630"/>
                  <a:ext cx="3881150" cy="484941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E3E7-B18D-464D-B3DD-DB3E8A86A855}"/>
                </a:ext>
              </a:extLst>
            </p:cNvPr>
            <p:cNvSpPr txBox="1"/>
            <p:nvPr/>
          </p:nvSpPr>
          <p:spPr>
            <a:xfrm>
              <a:off x="6771873" y="4825030"/>
              <a:ext cx="310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>
                  <a:latin typeface="Franklin Gothic Book" panose="020B0503020102020204" pitchFamily="34" charset="0"/>
                </a:rPr>
                <a:t>Don’t forget: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/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Franklin Gothic Book" panose="020B0503020102020204" pitchFamily="34" charset="0"/>
                  </a:rPr>
                  <a:t>In case of</a:t>
                </a:r>
                <a14:m>
                  <m:oMath xmlns:m="http://schemas.openxmlformats.org/officeDocument/2006/math">
                    <m:r>
                      <a:rPr lang="de-DE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Franklin Gothic Book" panose="020B0503020102020204" pitchFamily="34" charset="0"/>
                  </a:rPr>
                  <a:t> (UNBALANCED DATASET)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3C249-2DF0-A741-827C-33D4D84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71" y="1916413"/>
                <a:ext cx="4573395" cy="369332"/>
              </a:xfrm>
              <a:prstGeom prst="rect">
                <a:avLst/>
              </a:prstGeom>
              <a:blipFill>
                <a:blip r:embed="rId11"/>
                <a:stretch>
                  <a:fillRect l="-1108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9A34D7C-47C0-1647-918C-2117A230D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791897"/>
                  </p:ext>
                </p:extLst>
              </p:nvPr>
            </p:nvGraphicFramePr>
            <p:xfrm>
              <a:off x="8960368" y="5127395"/>
              <a:ext cx="301382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608">
                      <a:extLst>
                        <a:ext uri="{9D8B030D-6E8A-4147-A177-3AD203B41FA5}">
                          <a16:colId xmlns:a16="http://schemas.microsoft.com/office/drawing/2014/main" val="1733649381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455634756"/>
                        </a:ext>
                      </a:extLst>
                    </a:gridCol>
                    <a:gridCol w="1004608">
                      <a:extLst>
                        <a:ext uri="{9D8B030D-6E8A-4147-A177-3AD203B41FA5}">
                          <a16:colId xmlns:a16="http://schemas.microsoft.com/office/drawing/2014/main" val="150930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266" r="-20506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100000" r="-1025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12"/>
                          <a:stretch>
                            <a:fillRect l="-202532" r="-379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964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01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770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928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/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/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nly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valid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H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E5FCE7-8E82-A34C-AC93-22457A50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67" y="4322537"/>
                <a:ext cx="2867198" cy="369332"/>
              </a:xfrm>
              <a:prstGeom prst="rect">
                <a:avLst/>
              </a:prstGeom>
              <a:blipFill>
                <a:blip r:embed="rId13"/>
                <a:stretch>
                  <a:fillRect l="-1762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3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H"/>
                  <a:t>Class 0: 1000 – Class 1:10 -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EE47-53E2-B44C-BB31-503DDAC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11"/>
          <a:stretch/>
        </p:blipFill>
        <p:spPr>
          <a:xfrm>
            <a:off x="2135407" y="1690688"/>
            <a:ext cx="4062194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2356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 flipV="1">
            <a:off x="5561138" y="3172356"/>
            <a:ext cx="2177395" cy="612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738533" y="3618979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4E1D75-1EE0-A64F-819F-1DBA6469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6"/>
          <a:stretch/>
        </p:blipFill>
        <p:spPr>
          <a:xfrm>
            <a:off x="2372339" y="1403351"/>
            <a:ext cx="4018301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</p:spPr>
            <p:txBody>
              <a:bodyPr/>
              <a:lstStyle/>
              <a:p>
                <a:r>
                  <a:rPr lang="en-CH"/>
                  <a:t>Class 0: 1000 – Class 1:50 -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=97.3%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232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356766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76254" y="4692741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647267" y="3784601"/>
            <a:ext cx="2091266" cy="521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4D90C-10EC-4E45-BA25-9EB8969B4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" r="3136"/>
          <a:stretch/>
        </p:blipFill>
        <p:spPr>
          <a:xfrm>
            <a:off x="2286000" y="1409791"/>
            <a:ext cx="39624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</p:spPr>
            <p:txBody>
              <a:bodyPr/>
              <a:lstStyle/>
              <a:p>
                <a:r>
                  <a:rPr lang="en-CH"/>
                  <a:t>Class 0: 1000 – Class 1:100 -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=95.5%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1130" y="447425"/>
                <a:ext cx="10515600" cy="816059"/>
              </a:xfrm>
              <a:blipFill>
                <a:blip r:embed="rId3"/>
                <a:stretch>
                  <a:fillRect l="-2413" t="-16923" b="-2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559800" y="2374399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89801" y="466526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528930" y="3784601"/>
            <a:ext cx="2209603" cy="64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9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D380A-BDF8-9A4A-BA83-3C32CFE6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b="5655"/>
          <a:stretch/>
        </p:blipFill>
        <p:spPr>
          <a:xfrm>
            <a:off x="2275839" y="1409791"/>
            <a:ext cx="4068275" cy="4493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</p:spPr>
            <p:txBody>
              <a:bodyPr/>
              <a:lstStyle/>
              <a:p>
                <a:r>
                  <a:rPr lang="en-CH"/>
                  <a:t>Class 0: 1000 – Class 1:1000 -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=91%</m:t>
                    </m:r>
                  </m:oMath>
                </a14:m>
                <a:endParaRPr lang="en-CH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5A8BD7-FF16-DA42-8803-8311E132D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26028"/>
                <a:ext cx="10515600" cy="971767"/>
              </a:xfrm>
              <a:blipFill>
                <a:blip r:embed="rId3"/>
                <a:stretch>
                  <a:fillRect l="-2413" t="-5195" b="-168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835E6-854D-2E4F-844A-45752867FF72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4075EE-142F-D44F-B741-BBA2965B194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5A5BA-8802-3C41-9181-CB43C3622D3B}"/>
              </a:ext>
            </a:extLst>
          </p:cNvPr>
          <p:cNvCxnSpPr>
            <a:cxnSpLocks/>
          </p:cNvCxnSpPr>
          <p:nvPr/>
        </p:nvCxnSpPr>
        <p:spPr>
          <a:xfrm flipH="1">
            <a:off x="4412512" y="5015907"/>
            <a:ext cx="2818021" cy="17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A2A051-BBE2-1646-9D73-479A8C29F6FB}"/>
              </a:ext>
            </a:extLst>
          </p:cNvPr>
          <p:cNvSpPr txBox="1"/>
          <p:nvPr/>
        </p:nvSpPr>
        <p:spPr>
          <a:xfrm>
            <a:off x="7230533" y="463805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BF6A4-F39A-2943-B368-895B50573BA8}"/>
              </a:ext>
            </a:extLst>
          </p:cNvPr>
          <p:cNvCxnSpPr>
            <a:cxnSpLocks/>
          </p:cNvCxnSpPr>
          <p:nvPr/>
        </p:nvCxnSpPr>
        <p:spPr>
          <a:xfrm flipH="1">
            <a:off x="5114260" y="3784601"/>
            <a:ext cx="2624273" cy="776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AD014-19BA-B640-BE89-9660307FD71E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08596"/>
            <a:ext cx="12192000" cy="2561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874B-75CB-B148-8216-13BAF1B99392}"/>
              </a:ext>
            </a:extLst>
          </p:cNvPr>
          <p:cNvSpPr txBox="1"/>
          <p:nvPr/>
        </p:nvSpPr>
        <p:spPr>
          <a:xfrm>
            <a:off x="220626" y="5345812"/>
            <a:ext cx="812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Sensitivity: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test to correctly identify patients with a disease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/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inputs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classified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have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 "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sick</m:t>
                          </m:r>
                          <m:r>
                            <m:rPr>
                              <m:nor/>
                            </m:rPr>
                            <a:rPr lang="en-GB" i="1">
                              <a:latin typeface="Franklin Gothic Book" panose="020B0503020102020204" pitchFamily="34" charset="0"/>
                            </a:rPr>
                            <m:t>""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sick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E4E503-1967-AB46-A3A6-5EE93251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373" y="5988915"/>
                <a:ext cx="8745984" cy="568682"/>
              </a:xfrm>
              <a:prstGeom prst="rect">
                <a:avLst/>
              </a:prstGeom>
              <a:blipFill>
                <a:blip r:embed="rId3"/>
                <a:stretch>
                  <a:fillRect l="-435" t="-13043" b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1" y="318976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7" y="3175817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09" y="4106166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C5B32-F9FA-584F-9950-16B5DE0EDB5D}"/>
              </a:ext>
            </a:extLst>
          </p:cNvPr>
          <p:cNvSpPr/>
          <p:nvPr/>
        </p:nvSpPr>
        <p:spPr>
          <a:xfrm>
            <a:off x="7169888" y="2730909"/>
            <a:ext cx="1176671" cy="5332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67756F-697B-0743-86F9-E61EFA6E5752}"/>
              </a:ext>
            </a:extLst>
          </p:cNvPr>
          <p:cNvCxnSpPr/>
          <p:nvPr/>
        </p:nvCxnSpPr>
        <p:spPr>
          <a:xfrm flipH="1" flipV="1">
            <a:off x="8346559" y="3175817"/>
            <a:ext cx="2209798" cy="6093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5DC0-6168-F540-AC73-CE30A1A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54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Strategies for dealing with unbalanced data sets 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D29-0F55-EE48-8606-563DDE23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3625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u="sng"/>
              <a:t>Type 1</a:t>
            </a:r>
            <a:r>
              <a:rPr lang="en-GB" sz="3200"/>
              <a:t> consists in the pre-processing of the data in order to restore the class balance.
</a:t>
            </a:r>
            <a:r>
              <a:rPr lang="en-GB" sz="3200" b="1" u="sng"/>
              <a:t>Type 2</a:t>
            </a:r>
            <a:r>
              <a:rPr lang="en-GB" sz="3200"/>
              <a:t> consists of modifying the algorithms themselves so that they can handle unbalanced data.
</a:t>
            </a:r>
          </a:p>
          <a:p>
            <a:pPr marL="0" indent="0" algn="ctr">
              <a:buNone/>
            </a:pPr>
            <a:r>
              <a:rPr lang="en-GB" sz="3200" b="1">
                <a:solidFill>
                  <a:srgbClr val="FF0000"/>
                </a:solidFill>
              </a:rPr>
              <a:t>Today we will deal with type 1.</a:t>
            </a:r>
            <a:endParaRPr lang="en-CH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C125-20FE-294A-BF9B-70B56C80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Unbalanced Dataset - Solutions</a:t>
            </a:r>
            <a:endParaRPr lang="en-CH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F53CD-B0A7-0040-B1C4-FCCCF6C4729F}"/>
              </a:ext>
            </a:extLst>
          </p:cNvPr>
          <p:cNvSpPr txBox="1"/>
          <p:nvPr/>
        </p:nvSpPr>
        <p:spPr>
          <a:xfrm>
            <a:off x="838200" y="260771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1) Collect more data on the less represented class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03A7-8E18-EF49-8638-3122D8CDDA00}"/>
              </a:ext>
            </a:extLst>
          </p:cNvPr>
          <p:cNvSpPr txBox="1"/>
          <p:nvPr/>
        </p:nvSpPr>
        <p:spPr>
          <a:xfrm>
            <a:off x="838201" y="341840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>
                <a:latin typeface="Franklin Gothic Book" panose="020B0503020102020204" pitchFamily="34" charset="0"/>
              </a:rPr>
              <a:t>2) Undersampling (subsampling) and oversampling</a:t>
            </a:r>
            <a:endParaRPr lang="en-US" sz="32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E7783-527F-D241-9F76-639A1E766AE8}"/>
              </a:ext>
            </a:extLst>
          </p:cNvPr>
          <p:cNvSpPr txBox="1"/>
          <p:nvPr/>
        </p:nvSpPr>
        <p:spPr>
          <a:xfrm>
            <a:off x="838200" y="4237049"/>
            <a:ext cx="10515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Franklin Gothic Book" panose="020B0503020102020204" pitchFamily="34" charset="0"/>
              </a:rPr>
              <a:t>3) Use different metrics</a:t>
            </a:r>
          </a:p>
        </p:txBody>
      </p:sp>
    </p:spTree>
    <p:extLst>
      <p:ext uri="{BB962C8B-B14F-4D97-AF65-F5344CB8AC3E}">
        <p14:creationId xmlns:p14="http://schemas.microsoft.com/office/powerpoint/2010/main" val="1076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765-B367-DD40-9FBE-6C19672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2"/>
            <a:ext cx="10515600" cy="1246630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A56E-1C13-6B42-AC4C-A83A1A3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390"/>
            <a:ext cx="1739882" cy="188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6235701" y="2429065"/>
            <a:ext cx="1951566" cy="809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AD341-2B80-2A42-BA4B-EEB04795293A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493E7-B328-E34A-9E2E-0FCA26F44404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38DF3-F391-D449-A558-3592AA0994F1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550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AE8-6E14-2D42-A1C5-F35CB7D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</a:t>
            </a:r>
            <a:r>
              <a:rPr lang="en-GB"/>
              <a:t>n</a:t>
            </a:r>
            <a:r>
              <a:rPr lang="en-CH"/>
              <a:t>der- und Oversampling</a:t>
            </a:r>
          </a:p>
        </p:txBody>
      </p:sp>
    </p:spTree>
    <p:extLst>
      <p:ext uri="{BB962C8B-B14F-4D97-AF65-F5344CB8AC3E}">
        <p14:creationId xmlns:p14="http://schemas.microsoft.com/office/powerpoint/2010/main" val="153032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2B1A4-7B20-2049-9B47-4769072B70B2}"/>
              </a:ext>
            </a:extLst>
          </p:cNvPr>
          <p:cNvSpPr/>
          <p:nvPr/>
        </p:nvSpPr>
        <p:spPr>
          <a:xfrm>
            <a:off x="7450588" y="1706898"/>
            <a:ext cx="934720" cy="40629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322784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A4BBB4-E80B-544B-8800-F525CFF2D52E}"/>
              </a:ext>
            </a:extLst>
          </p:cNvPr>
          <p:cNvSpPr/>
          <p:nvPr/>
        </p:nvSpPr>
        <p:spPr>
          <a:xfrm>
            <a:off x="3482420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57A9F-D5A1-AA43-BA5B-2ADDB55BA899}"/>
              </a:ext>
            </a:extLst>
          </p:cNvPr>
          <p:cNvSpPr/>
          <p:nvPr/>
        </p:nvSpPr>
        <p:spPr>
          <a:xfrm>
            <a:off x="3473636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6B3F5-1135-5F46-A629-8F8733D9D6EB}"/>
              </a:ext>
            </a:extLst>
          </p:cNvPr>
          <p:cNvSpPr/>
          <p:nvPr/>
        </p:nvSpPr>
        <p:spPr>
          <a:xfrm>
            <a:off x="3469244" y="5204992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0F6859-93EE-3842-8723-411F077F993E}"/>
              </a:ext>
            </a:extLst>
          </p:cNvPr>
          <p:cNvSpPr/>
          <p:nvPr/>
        </p:nvSpPr>
        <p:spPr>
          <a:xfrm>
            <a:off x="8507228" y="348347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F49B0-70AE-DC48-BF5E-09C9BFDBB1AF}"/>
              </a:ext>
            </a:extLst>
          </p:cNvPr>
          <p:cNvSpPr/>
          <p:nvPr/>
        </p:nvSpPr>
        <p:spPr>
          <a:xfrm>
            <a:off x="8507228" y="302757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50730-BC3C-B94A-A7AE-5899E1FBBBB9}"/>
              </a:ext>
            </a:extLst>
          </p:cNvPr>
          <p:cNvSpPr/>
          <p:nvPr/>
        </p:nvSpPr>
        <p:spPr>
          <a:xfrm>
            <a:off x="8507228" y="2586630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28DE81-7FB6-124A-9F7E-1416936D8B8E}"/>
              </a:ext>
            </a:extLst>
          </p:cNvPr>
          <p:cNvSpPr/>
          <p:nvPr/>
        </p:nvSpPr>
        <p:spPr>
          <a:xfrm>
            <a:off x="8507228" y="2148455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943B-2AB2-5A46-A639-A1547F023C3D}"/>
              </a:ext>
            </a:extLst>
          </p:cNvPr>
          <p:cNvSpPr/>
          <p:nvPr/>
        </p:nvSpPr>
        <p:spPr>
          <a:xfrm>
            <a:off x="8507228" y="1706898"/>
            <a:ext cx="934720" cy="4470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"/>
    </mc:Choice>
    <mc:Fallback xmlns="">
      <p:transition spd="slow" advTm="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856 L 0.41211 -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289 -0.1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856 L 0.41328 -0.185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CBC-DC8E-0044-B0E9-8544346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48059"/>
            <a:ext cx="10515600" cy="772795"/>
          </a:xfrm>
        </p:spPr>
        <p:txBody>
          <a:bodyPr/>
          <a:lstStyle/>
          <a:p>
            <a:r>
              <a:rPr lang="en-CH"/>
              <a:t>Undersampling (random undersampling)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56AB9-9758-F747-B99E-F754644D2A03}"/>
              </a:ext>
            </a:extLst>
          </p:cNvPr>
          <p:cNvSpPr/>
          <p:nvPr/>
        </p:nvSpPr>
        <p:spPr>
          <a:xfrm>
            <a:off x="2421388" y="1706898"/>
            <a:ext cx="934720" cy="3945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C51B-E7D7-DD40-9F84-2E33C0A058C4}"/>
              </a:ext>
            </a:extLst>
          </p:cNvPr>
          <p:cNvSpPr/>
          <p:nvPr/>
        </p:nvSpPr>
        <p:spPr>
          <a:xfrm>
            <a:off x="3478028" y="5176579"/>
            <a:ext cx="934720" cy="4754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DADC-D955-5B49-A311-B5AD3A39749A}"/>
              </a:ext>
            </a:extLst>
          </p:cNvPr>
          <p:cNvSpPr txBox="1"/>
          <p:nvPr/>
        </p:nvSpPr>
        <p:spPr>
          <a:xfrm>
            <a:off x="2538915" y="5769824"/>
            <a:ext cx="187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Original Dataset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0464C-9893-1243-A8F4-5CF2581579ED}"/>
              </a:ext>
            </a:extLst>
          </p:cNvPr>
          <p:cNvSpPr/>
          <p:nvPr/>
        </p:nvSpPr>
        <p:spPr>
          <a:xfrm>
            <a:off x="8507228" y="5265572"/>
            <a:ext cx="934720" cy="504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71436-4F2F-614F-87A7-4F8D32E2BF25}"/>
              </a:ext>
            </a:extLst>
          </p:cNvPr>
          <p:cNvSpPr txBox="1"/>
          <p:nvPr/>
        </p:nvSpPr>
        <p:spPr>
          <a:xfrm>
            <a:off x="7354068" y="5851104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Oversampled Dataset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/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96E01-19C3-804F-A4A9-EA009DB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42" y="6197295"/>
                <a:ext cx="523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/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C72A71-DAFB-6144-B3DD-7FD4F678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77" y="6197295"/>
                <a:ext cx="523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D780BF-A1D2-1643-8433-8ACE3C90C969}"/>
              </a:ext>
            </a:extLst>
          </p:cNvPr>
          <p:cNvSpPr txBox="1"/>
          <p:nvPr/>
        </p:nvSpPr>
        <p:spPr>
          <a:xfrm>
            <a:off x="2421388" y="126532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6ABCC-6629-F04F-AB0E-3CF29240DBD4}"/>
              </a:ext>
            </a:extLst>
          </p:cNvPr>
          <p:cNvSpPr txBox="1"/>
          <p:nvPr/>
        </p:nvSpPr>
        <p:spPr>
          <a:xfrm>
            <a:off x="3478029" y="474910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8EDF-2756-8F42-9EA1-2C0057BE4295}"/>
              </a:ext>
            </a:extLst>
          </p:cNvPr>
          <p:cNvSpPr txBox="1"/>
          <p:nvPr/>
        </p:nvSpPr>
        <p:spPr>
          <a:xfrm>
            <a:off x="8507228" y="1285325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1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1923A-6164-454C-86F0-82098DAA9740}"/>
              </a:ext>
            </a:extLst>
          </p:cNvPr>
          <p:cNvSpPr txBox="1"/>
          <p:nvPr/>
        </p:nvSpPr>
        <p:spPr>
          <a:xfrm>
            <a:off x="7450588" y="12997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Franklin Gothic Book" panose="020B0503020102020204" pitchFamily="34" charset="0"/>
              </a:rPr>
              <a:t>Class 0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/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BA41C-5E59-E743-A3F4-BA2FF9C5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4" y="6211380"/>
                <a:ext cx="5236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/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FA5B7-AAA2-EF47-812D-A8544742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79" y="6211380"/>
                <a:ext cx="5236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668026D-7570-F946-8780-1250E94111AF}"/>
              </a:ext>
            </a:extLst>
          </p:cNvPr>
          <p:cNvSpPr/>
          <p:nvPr/>
        </p:nvSpPr>
        <p:spPr>
          <a:xfrm>
            <a:off x="2421388" y="394467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FA542-F694-AF4C-90DA-9E4711FE8264}"/>
              </a:ext>
            </a:extLst>
          </p:cNvPr>
          <p:cNvSpPr/>
          <p:nvPr/>
        </p:nvSpPr>
        <p:spPr>
          <a:xfrm>
            <a:off x="2421388" y="2878285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80EF0-EC21-A441-81B2-C07DC32F9B9C}"/>
              </a:ext>
            </a:extLst>
          </p:cNvPr>
          <p:cNvSpPr/>
          <p:nvPr/>
        </p:nvSpPr>
        <p:spPr>
          <a:xfrm>
            <a:off x="7461221" y="5382160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85AC8F-359B-8A4B-9953-F8FB7E9EF02A}"/>
              </a:ext>
            </a:extLst>
          </p:cNvPr>
          <p:cNvSpPr/>
          <p:nvPr/>
        </p:nvSpPr>
        <p:spPr>
          <a:xfrm>
            <a:off x="2421388" y="2078617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573874-A9D8-4744-A43B-85C59FA06BBC}"/>
              </a:ext>
            </a:extLst>
          </p:cNvPr>
          <p:cNvSpPr/>
          <p:nvPr/>
        </p:nvSpPr>
        <p:spPr>
          <a:xfrm>
            <a:off x="7461221" y="5476298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3A55A-F40E-E140-8FBE-7C2A24EFE823}"/>
              </a:ext>
            </a:extLst>
          </p:cNvPr>
          <p:cNvSpPr/>
          <p:nvPr/>
        </p:nvSpPr>
        <p:spPr>
          <a:xfrm>
            <a:off x="7456829" y="5265572"/>
            <a:ext cx="934720" cy="11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5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5"/>
    </mc:Choice>
    <mc:Fallback xmlns="">
      <p:transition spd="slow" advTm="3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2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3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78 L 0.41289 0.4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8" y="474883"/>
            <a:ext cx="6983868" cy="1325563"/>
          </a:xfrm>
        </p:spPr>
        <p:txBody>
          <a:bodyPr>
            <a:normAutofit fontScale="90000"/>
          </a:bodyPr>
          <a:lstStyle/>
          <a:p>
            <a:r>
              <a:rPr lang="en-GB"/>
              <a:t>Advantages and disadvantages
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4" y="2670463"/>
            <a:ext cx="8121502" cy="37475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sz="3200" b="1"/>
              <a:t>Oversampling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have a larger data set for training
</a:t>
            </a:r>
            <a:r>
              <a:rPr lang="en-GB" sz="3200" u="sng"/>
              <a:t>Disadvantages</a:t>
            </a:r>
            <a:r>
              <a:rPr lang="en-GB" sz="3200"/>
              <a:t>:</a:t>
            </a:r>
          </a:p>
          <a:p>
            <a:pPr marL="0" indent="0">
              <a:buNone/>
            </a:pPr>
            <a:r>
              <a:rPr lang="en-GB" sz="3200"/>
              <a:t>- The model generalizes worse because it has seen very few Class 1 cases
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2EAE8-A90A-2641-9483-96D9DCE3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06" y="641138"/>
            <a:ext cx="4200479" cy="3005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6"/>
    </mc:Choice>
    <mc:Fallback xmlns="">
      <p:transition spd="slow" advTm="28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D45-D602-D246-AC6E-4E300A4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582" cy="1325563"/>
          </a:xfrm>
        </p:spPr>
        <p:txBody>
          <a:bodyPr/>
          <a:lstStyle/>
          <a:p>
            <a:r>
              <a:rPr lang="en-GB"/>
              <a:t>Advantages and disadvantages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061-4024-7747-B6F4-330A313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51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 b="1"/>
              <a:t>Downsampling</a:t>
            </a:r>
          </a:p>
          <a:p>
            <a:pPr marL="0" indent="0">
              <a:buNone/>
            </a:pPr>
            <a:r>
              <a:rPr lang="en-GB" sz="3200" u="sng"/>
              <a:t>Advantages</a:t>
            </a:r>
            <a:r>
              <a:rPr lang="en-CH" sz="3200"/>
              <a:t>:</a:t>
            </a:r>
          </a:p>
          <a:p>
            <a:pPr>
              <a:buFontTx/>
              <a:buChar char="-"/>
            </a:pPr>
            <a:r>
              <a:rPr lang="en-GB" sz="3200"/>
              <a:t>You don't duplicate data</a:t>
            </a:r>
          </a:p>
          <a:p>
            <a:pPr marL="0" indent="0">
              <a:buNone/>
            </a:pPr>
            <a:r>
              <a:rPr lang="en-GB" sz="3200" u="sng"/>
              <a:t>Disadvantages:</a:t>
            </a:r>
          </a:p>
          <a:p>
            <a:pPr>
              <a:buFontTx/>
              <a:buChar char="-"/>
            </a:pPr>
            <a:r>
              <a:rPr lang="en-GB" sz="3200"/>
              <a:t>The training record is much smaller, and you lose a lot of data in class 0. </a:t>
            </a:r>
          </a:p>
          <a:p>
            <a:pPr>
              <a:buFontTx/>
              <a:buChar char="-"/>
            </a:pPr>
            <a:r>
              <a:rPr lang="en-GB" sz="3200"/>
              <a:t>It can happen that the performance of the models quickly deteriorates with small data sets.</a:t>
            </a:r>
            <a:endParaRPr lang="en-CH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F157-3AAA-D143-91BA-692678BE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9" y="681037"/>
            <a:ext cx="4302363" cy="3024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0"/>
    </mc:Choice>
    <mc:Fallback xmlns="">
      <p:transition spd="slow" advTm="4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92667-404F-AB4F-ACB3-92D98C72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153" y="1187321"/>
            <a:ext cx="9663224" cy="5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2"/>
    </mc:Choice>
    <mc:Fallback xmlns="">
      <p:transition spd="slow" advTm="57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E84D8-2183-3B46-A5D5-004407FC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14" y="1132080"/>
            <a:ext cx="9654363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1"/>
    </mc:Choice>
    <mc:Fallback xmlns="">
      <p:transition spd="slow" advTm="102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E534-4620-6144-AEE2-AB77CEE3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1" y="979573"/>
            <a:ext cx="10228520" cy="55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F1EF-25B2-454F-B258-3769ADD5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195004"/>
            <a:ext cx="10515600" cy="698131"/>
          </a:xfrm>
        </p:spPr>
        <p:txBody>
          <a:bodyPr/>
          <a:lstStyle/>
          <a:p>
            <a:r>
              <a:rPr lang="en-CH"/>
              <a:t>Undersampling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E923D7-7275-B441-882C-33D8BFC1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70" y="1125346"/>
            <a:ext cx="10047767" cy="5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4"/>
    </mc:Choice>
    <mc:Fallback xmlns="">
      <p:transition spd="slow" advTm="3273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8BC-B20C-E741-864E-38537A79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 for Unbalanced Dataset Scenarios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44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="">
      <p:transition spd="slow" advTm="28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06C95-4651-B947-97DB-0D4DE3319669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A1836-8F11-324D-8C3C-80E7F37B9CD8}"/>
              </a:ext>
            </a:extLst>
          </p:cNvPr>
          <p:cNvGrpSpPr/>
          <p:nvPr/>
        </p:nvGrpSpPr>
        <p:grpSpPr>
          <a:xfrm>
            <a:off x="4279901" y="1717344"/>
            <a:ext cx="1955800" cy="3043007"/>
            <a:chOff x="3822700" y="1845733"/>
            <a:chExt cx="1955800" cy="30430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153958-74CF-7044-A72D-3E0042DE0557}"/>
                </a:ext>
              </a:extLst>
            </p:cNvPr>
            <p:cNvSpPr/>
            <p:nvPr/>
          </p:nvSpPr>
          <p:spPr>
            <a:xfrm>
              <a:off x="3822700" y="1845733"/>
              <a:ext cx="1955800" cy="30430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3200">
                  <a:solidFill>
                    <a:schemeClr val="tx1"/>
                  </a:solidFill>
                </a:rPr>
                <a:t>Classifier</a:t>
              </a:r>
            </a:p>
          </p:txBody>
        </p:sp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CC2F4310-8EB1-9140-9718-1DCD2C09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3400" y="2217919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025E23-1887-1F4C-8B78-D5CE57EEA62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78082" y="3238848"/>
            <a:ext cx="1701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14B81A-C6F6-CA41-8786-78EBF8D390B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235701" y="3238848"/>
            <a:ext cx="1951566" cy="603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103691-C954-3042-BEAB-D59BDAB35BF1}"/>
              </a:ext>
            </a:extLst>
          </p:cNvPr>
          <p:cNvSpPr/>
          <p:nvPr/>
        </p:nvSpPr>
        <p:spPr>
          <a:xfrm>
            <a:off x="8187267" y="2089530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TUMOR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893E86-5705-284C-BDBA-91D411B71AC7}"/>
              </a:ext>
            </a:extLst>
          </p:cNvPr>
          <p:cNvSpPr/>
          <p:nvPr/>
        </p:nvSpPr>
        <p:spPr>
          <a:xfrm>
            <a:off x="8187267" y="3503235"/>
            <a:ext cx="2184400" cy="679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Class: NOT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B9D4F-97BA-204A-A6A9-1525F2BC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49" y="2341256"/>
            <a:ext cx="1629833" cy="179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810320-1B88-6241-9DEF-0EACD5EA43D0}"/>
              </a:ext>
            </a:extLst>
          </p:cNvPr>
          <p:cNvSpPr txBox="1"/>
          <p:nvPr/>
        </p:nvSpPr>
        <p:spPr>
          <a:xfrm>
            <a:off x="939800" y="5216644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Input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DB1D-B5AD-864E-A6F6-B0B795559533}"/>
              </a:ext>
            </a:extLst>
          </p:cNvPr>
          <p:cNvSpPr txBox="1"/>
          <p:nvPr/>
        </p:nvSpPr>
        <p:spPr>
          <a:xfrm>
            <a:off x="4381501" y="5257156"/>
            <a:ext cx="173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F3AB2-E65F-8E44-8C81-93AFD7A9B2D9}"/>
              </a:ext>
            </a:extLst>
          </p:cNvPr>
          <p:cNvSpPr txBox="1"/>
          <p:nvPr/>
        </p:nvSpPr>
        <p:spPr>
          <a:xfrm>
            <a:off x="8511126" y="4795491"/>
            <a:ext cx="1739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>
                <a:latin typeface="Franklin Gothic Book" panose="020B0503020102020204" pitchFamily="34" charset="0"/>
              </a:rPr>
              <a:t>Target Labels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Classes</a:t>
            </a:r>
          </a:p>
          <a:p>
            <a:pPr algn="ctr"/>
            <a:r>
              <a:rPr lang="en-CH" sz="24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AB598-6269-D646-9EC2-C6566107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602"/>
          </a:xfrm>
        </p:spPr>
        <p:txBody>
          <a:bodyPr>
            <a:normAutofit fontScale="90000"/>
          </a:bodyPr>
          <a:lstStyle/>
          <a:p>
            <a:r>
              <a:rPr lang="en-GB"/>
              <a:t>Problem Description – Classification in Practice (binary)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01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2384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2BF1FF-FB4B-C14B-8769-9C324DB6E1A2}"/>
              </a:ext>
            </a:extLst>
          </p:cNvPr>
          <p:cNvSpPr/>
          <p:nvPr/>
        </p:nvSpPr>
        <p:spPr>
          <a:xfrm>
            <a:off x="5670698" y="4456735"/>
            <a:ext cx="4274288" cy="1476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Sensitivity und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
"How many sick among all the sick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51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/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>
                    <a:latin typeface="Franklin Gothic Book" panose="020B0503020102020204" pitchFamily="34" charset="0"/>
                  </a:rPr>
                  <a:t>PAY ATTENTION</a:t>
                </a:r>
                <a:r>
                  <a:rPr lang="en-CH">
                    <a:latin typeface="Franklin Gothic Book" panose="020B0503020102020204" pitchFamily="34" charset="0"/>
                  </a:rPr>
                  <a:t>: Sensitivity + Specificity </a:t>
                </a:r>
                <a14:m>
                  <m:oMath xmlns:m="http://schemas.openxmlformats.org/officeDocument/2006/math">
                    <m:r>
                      <a:rPr lang="en-CH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de-DE" b="0">
                  <a:latin typeface="Franklin Gothic Book" panose="020B0503020102020204" pitchFamily="34" charset="0"/>
                  <a:ea typeface="Cambria Math" panose="02040503050406030204" pitchFamily="18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endParaRPr lang="en-CH">
                  <a:latin typeface="Franklin Gothic Book" panose="020B0503020102020204" pitchFamily="34" charset="0"/>
                </a:endParaRPr>
              </a:p>
              <a:p>
                <a:r>
                  <a:rPr lang="en-GB" b="1" u="sng">
                    <a:latin typeface="Franklin Gothic Book" panose="020B0503020102020204" pitchFamily="34" charset="0"/>
                  </a:rPr>
                  <a:t>In the case of the perfect classifier:</a:t>
                </a:r>
              </a:p>
              <a:p>
                <a:r>
                  <a:rPr lang="en-GB">
                    <a:latin typeface="Franklin Gothic Book" panose="020B0503020102020204" pitchFamily="34" charset="0"/>
                  </a:rPr>
                  <a:t>FN = 0 und FP = 0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 P = TP und TN = N</a:t>
                </a:r>
              </a:p>
              <a:p>
                <a:endParaRPr lang="en-CH">
                  <a:latin typeface="Franklin Gothic Book" panose="020B0503020102020204" pitchFamily="34" charset="0"/>
                  <a:sym typeface="Wingdings" pitchFamily="2" charset="2"/>
                </a:endParaRPr>
              </a:p>
              <a:p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Sensitivity = 1 </a:t>
                </a:r>
                <a:r>
                  <a:rPr lang="en-GB">
                    <a:latin typeface="Franklin Gothic Book" panose="020B0503020102020204" pitchFamily="34" charset="0"/>
                    <a:sym typeface="Wingdings" pitchFamily="2" charset="2"/>
                  </a:rPr>
                  <a:t>AND </a:t>
                </a:r>
                <a:r>
                  <a:rPr lang="en-GB" b="1">
                    <a:latin typeface="Franklin Gothic Book" panose="020B0503020102020204" pitchFamily="34" charset="0"/>
                    <a:sym typeface="Wingdings" pitchFamily="2" charset="2"/>
                  </a:rPr>
                  <a:t>Specificity = 1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8A2DB4-D047-084A-AF9E-6597B936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48" y="3764238"/>
                <a:ext cx="5032744" cy="2031325"/>
              </a:xfrm>
              <a:prstGeom prst="rect">
                <a:avLst/>
              </a:prstGeom>
              <a:blipFill>
                <a:blip r:embed="rId7"/>
                <a:stretch>
                  <a:fillRect l="-1259" t="-1242" b="-3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5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99"/>
    </mc:Choice>
    <mc:Fallback xmlns="">
      <p:transition spd="slow" advTm="1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6" grpId="0"/>
      <p:bldP spid="9" grpId="0"/>
      <p:bldP spid="10" grpId="0"/>
      <p:bldP spid="1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908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43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b="1">
                    <a:latin typeface="Franklin Gothic Book" panose="020B0503020102020204" pitchFamily="34" charset="0"/>
                  </a:rPr>
                  <a:t>Balanced Accuracy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b="1">
                    <a:latin typeface="Franklin Gothic Book" panose="020B05030201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𝑆𝑒𝑛𝑠𝑖𝑡𝑖𝑣𝑖𝑡𝑦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𝑆𝑝𝑒𝑐𝑖𝑓𝑖𝑐𝑖𝑡𝑦</m:t>
                        </m:r>
                      </m:num>
                      <m:den>
                        <m:r>
                          <a:rPr lang="de-CH" sz="2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H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02" y="4238592"/>
                <a:ext cx="5571590" cy="627672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10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2"/>
    </mc:Choice>
    <mc:Fallback xmlns="">
      <p:transition spd="slow" advTm="2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9BFA51C-2668-644C-8321-9151C3F878EA}"/>
              </a:ext>
            </a:extLst>
          </p:cNvPr>
          <p:cNvSpPr/>
          <p:nvPr/>
        </p:nvSpPr>
        <p:spPr>
          <a:xfrm>
            <a:off x="5369773" y="4158129"/>
            <a:ext cx="5591054" cy="12970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7094-E5BC-7947-A908-0993CB35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199911"/>
            <a:ext cx="10515600" cy="811545"/>
          </a:xfrm>
        </p:spPr>
        <p:txBody>
          <a:bodyPr/>
          <a:lstStyle/>
          <a:p>
            <a:r>
              <a:rPr lang="en-CH"/>
              <a:t>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/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F8621F-465C-6742-BDA3-6C796444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1464425"/>
                <a:ext cx="1517338" cy="523157"/>
              </a:xfrm>
              <a:prstGeom prst="rect">
                <a:avLst/>
              </a:prstGeom>
              <a:blipFill>
                <a:blip r:embed="rId3"/>
                <a:stretch>
                  <a:fillRect l="-3333" t="-2381" r="-3333" b="-119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1DB218-E381-DD42-94AE-0C923DF34448}"/>
              </a:ext>
            </a:extLst>
          </p:cNvPr>
          <p:cNvSpPr txBox="1"/>
          <p:nvPr/>
        </p:nvSpPr>
        <p:spPr>
          <a:xfrm>
            <a:off x="5415490" y="1402837"/>
            <a:ext cx="6115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0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sick among all the sick have I identified?"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802F-EDDF-674F-9DE7-FDFAB84DDE54}"/>
              </a:ext>
            </a:extLst>
          </p:cNvPr>
          <p:cNvSpPr txBox="1"/>
          <p:nvPr/>
        </p:nvSpPr>
        <p:spPr>
          <a:xfrm>
            <a:off x="823997" y="1356070"/>
            <a:ext cx="198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Sensitivity</a:t>
            </a:r>
            <a:r>
              <a:rPr lang="en-GB">
                <a:latin typeface="Franklin Gothic Book" panose="020B0503020102020204" pitchFamily="34" charset="0"/>
              </a:rPr>
              <a:t> / Recall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Positive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7F70-4964-3D42-9731-810C264F38C0}"/>
              </a:ext>
            </a:extLst>
          </p:cNvPr>
          <p:cNvCxnSpPr/>
          <p:nvPr/>
        </p:nvCxnSpPr>
        <p:spPr>
          <a:xfrm>
            <a:off x="3168503" y="1336945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/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9DEDC-31B2-FF4C-8971-2F99610C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27" y="2384351"/>
                <a:ext cx="1568635" cy="523157"/>
              </a:xfrm>
              <a:prstGeom prst="rect">
                <a:avLst/>
              </a:prstGeom>
              <a:blipFill>
                <a:blip r:embed="rId4"/>
                <a:stretch>
                  <a:fillRect l="-2419" t="-2381" r="-1613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FAE1EF-5662-524F-A23F-064AD1668773}"/>
              </a:ext>
            </a:extLst>
          </p:cNvPr>
          <p:cNvSpPr txBox="1"/>
          <p:nvPr/>
        </p:nvSpPr>
        <p:spPr>
          <a:xfrm>
            <a:off x="5415490" y="2322763"/>
            <a:ext cx="662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How many of the cases in Class 1 were correctly identified? </a:t>
            </a:r>
          </a:p>
          <a:p>
            <a:r>
              <a:rPr lang="en-GB">
                <a:latin typeface="Franklin Gothic Book" panose="020B0503020102020204" pitchFamily="34" charset="0"/>
              </a:rPr>
              <a:t>"How many healthy people among all healthy people have I identified?”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0F99-C30F-6744-BB45-10454B828AA6}"/>
              </a:ext>
            </a:extLst>
          </p:cNvPr>
          <p:cNvSpPr txBox="1"/>
          <p:nvPr/>
        </p:nvSpPr>
        <p:spPr>
          <a:xfrm>
            <a:off x="459602" y="2275996"/>
            <a:ext cx="234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>
                <a:latin typeface="Franklin Gothic Book" panose="020B0503020102020204" pitchFamily="34" charset="0"/>
              </a:rPr>
              <a:t>Specificity</a:t>
            </a:r>
            <a:r>
              <a:rPr lang="en-GB">
                <a:latin typeface="Franklin Gothic Book" panose="020B0503020102020204" pitchFamily="34" charset="0"/>
              </a:rPr>
              <a:t> / selectivity</a:t>
            </a:r>
          </a:p>
          <a:p>
            <a:pPr algn="r"/>
            <a:r>
              <a:rPr lang="en-GB">
                <a:latin typeface="Franklin Gothic Book" panose="020B0503020102020204" pitchFamily="34" charset="0"/>
              </a:rPr>
              <a:t>True Negative Rate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04F0C-FBC9-CA4E-86A2-9CCD1822482D}"/>
              </a:ext>
            </a:extLst>
          </p:cNvPr>
          <p:cNvCxnSpPr/>
          <p:nvPr/>
        </p:nvCxnSpPr>
        <p:spPr>
          <a:xfrm>
            <a:off x="3168503" y="2256871"/>
            <a:ext cx="0" cy="712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EA1F5-4125-E449-A618-A8E6CE451152}"/>
              </a:ext>
            </a:extLst>
          </p:cNvPr>
          <p:cNvSpPr/>
          <p:nvPr/>
        </p:nvSpPr>
        <p:spPr>
          <a:xfrm>
            <a:off x="1231173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TP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F76F1-ABF0-AF4A-9C92-3EB75D69B55A}"/>
              </a:ext>
            </a:extLst>
          </p:cNvPr>
          <p:cNvSpPr/>
          <p:nvPr/>
        </p:nvSpPr>
        <p:spPr>
          <a:xfrm>
            <a:off x="2153505" y="4133571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FN</a:t>
            </a:r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0DE8F-157D-1548-8E3B-1682345A5E4C}"/>
              </a:ext>
            </a:extLst>
          </p:cNvPr>
          <p:cNvSpPr/>
          <p:nvPr/>
        </p:nvSpPr>
        <p:spPr>
          <a:xfrm>
            <a:off x="1231173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FP</a:t>
            </a:r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9961D-4C7F-FB4D-9DF5-6B2414749F1D}"/>
              </a:ext>
            </a:extLst>
          </p:cNvPr>
          <p:cNvSpPr/>
          <p:nvPr/>
        </p:nvSpPr>
        <p:spPr>
          <a:xfrm>
            <a:off x="2153505" y="4791918"/>
            <a:ext cx="92233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Franklin Gothic Book" panose="020B0503020102020204" pitchFamily="34" charset="0"/>
              </a:rPr>
              <a:t>TN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CEC9B-814E-9440-8745-700608348EEA}"/>
              </a:ext>
            </a:extLst>
          </p:cNvPr>
          <p:cNvSpPr txBox="1"/>
          <p:nvPr/>
        </p:nvSpPr>
        <p:spPr>
          <a:xfrm>
            <a:off x="1216996" y="3519575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Confusion Matrix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90B13-AD34-764B-99CB-7E92285AC4BD}"/>
              </a:ext>
            </a:extLst>
          </p:cNvPr>
          <p:cNvSpPr txBox="1"/>
          <p:nvPr/>
        </p:nvSpPr>
        <p:spPr>
          <a:xfrm>
            <a:off x="1304939" y="5438249"/>
            <a:ext cx="16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Predicted Label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B0A71-515F-0646-8479-DD140725B96B}"/>
              </a:ext>
            </a:extLst>
          </p:cNvPr>
          <p:cNvSpPr txBox="1"/>
          <p:nvPr/>
        </p:nvSpPr>
        <p:spPr>
          <a:xfrm rot="16200000">
            <a:off x="374018" y="4595235"/>
            <a:ext cx="119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latin typeface="Franklin Gothic Book" panose="020B0503020102020204" pitchFamily="34" charset="0"/>
              </a:rPr>
              <a:t>True Label</a:t>
            </a:r>
            <a:endParaRPr lang="en-CH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/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451D4-3109-734F-9E8A-94D960F6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318236"/>
                <a:ext cx="1379480" cy="276999"/>
              </a:xfrm>
              <a:prstGeom prst="rect">
                <a:avLst/>
              </a:prstGeom>
              <a:blipFill>
                <a:blip r:embed="rId5"/>
                <a:stretch>
                  <a:fillRect l="-3636" r="-2727" b="-8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/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C461D-A2C6-034A-A414-404E406E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29" y="4917203"/>
                <a:ext cx="1405128" cy="276999"/>
              </a:xfrm>
              <a:prstGeom prst="rect">
                <a:avLst/>
              </a:prstGeom>
              <a:blipFill>
                <a:blip r:embed="rId6"/>
                <a:stretch>
                  <a:fillRect l="-3571" r="-2679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/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CH" sz="2400" b="1">
                    <a:latin typeface="Franklin Gothic Book" panose="020B0503020102020204" pitchFamily="34" charset="0"/>
                  </a:rPr>
                  <a:t>F1 </a:t>
                </a:r>
                <a:r>
                  <a:rPr lang="en-GB" sz="2400" b="1">
                    <a:latin typeface="Franklin Gothic Book" panose="020B05030201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</m:den>
                        </m:f>
                        <m:r>
                          <a:rPr lang="de-CH" sz="32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CH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CH" sz="3200" b="0" i="1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den>
                        </m:f>
                      </m:den>
                    </m:f>
                  </m:oMath>
                </a14:m>
                <a:endParaRPr lang="en-CH" sz="240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4912D-F9B9-C545-B708-38038532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653" y="4264920"/>
                <a:ext cx="3937295" cy="1030988"/>
              </a:xfrm>
              <a:prstGeom prst="rect">
                <a:avLst/>
              </a:prstGeom>
              <a:blipFill>
                <a:blip r:embed="rId7"/>
                <a:stretch>
                  <a:fillRect l="-1613" r="-645"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41A568-CA97-F44A-AAAF-593A2EFDB136}"/>
              </a:ext>
            </a:extLst>
          </p:cNvPr>
          <p:cNvSpPr txBox="1"/>
          <p:nvPr/>
        </p:nvSpPr>
        <p:spPr>
          <a:xfrm>
            <a:off x="7237652" y="5501170"/>
            <a:ext cx="22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Franklin Gothic Book" panose="020B0503020102020204" pitchFamily="34" charset="0"/>
              </a:rPr>
              <a:t>* harmonic mean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7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5" grpId="0"/>
      <p:bldP spid="6" grpId="0"/>
      <p:bldP spid="9" grpId="0"/>
      <p:bldP spid="10" grpId="0"/>
      <p:bldP spid="11" grpId="0"/>
      <p:bldP spid="24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8" y="442524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5A3E3-EEF0-5F4A-BB15-955B071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8" y="1893220"/>
            <a:ext cx="4065981" cy="433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39" y="1958015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611957" y="1773349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357443" y="1760021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485522" y="5551451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456847" y="5551451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CE4E-BBAD-D742-A772-F3F38A41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98" y="1786462"/>
            <a:ext cx="1580646" cy="87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07ED2-E636-6041-BB5F-E2FD530C6E09}"/>
              </a:ext>
            </a:extLst>
          </p:cNvPr>
          <p:cNvSpPr txBox="1"/>
          <p:nvPr/>
        </p:nvSpPr>
        <p:spPr>
          <a:xfrm>
            <a:off x="9906683" y="2713344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A5864-5CA9-C64E-BC5B-7F44C415A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498" y="3441072"/>
            <a:ext cx="1703994" cy="933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E76A3-A692-D644-81EF-383A1D825492}"/>
              </a:ext>
            </a:extLst>
          </p:cNvPr>
          <p:cNvSpPr txBox="1"/>
          <p:nvPr/>
        </p:nvSpPr>
        <p:spPr>
          <a:xfrm>
            <a:off x="10115471" y="44864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CE7B86-3EA1-FD44-9062-B6004983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5263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462341-D51D-AD4B-94F2-3484CDEC528C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41"/>
    </mc:Choice>
    <mc:Fallback xmlns="">
      <p:transition spd="slow" advTm="7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03AF-0409-FF4B-9A84-F5C89EF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79" y="1722753"/>
            <a:ext cx="4523180" cy="461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7" y="312456"/>
            <a:ext cx="10515600" cy="1325563"/>
          </a:xfrm>
        </p:spPr>
        <p:txBody>
          <a:bodyPr/>
          <a:lstStyle/>
          <a:p>
            <a:r>
              <a:rPr lang="en-CH"/>
              <a:t>Class 0:1000 – Class 1:50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103626" y="160300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849112" y="158967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6977191" y="538110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4948516" y="538110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55C4A-AB71-F447-B8FB-59C226140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6"/>
          <a:stretch/>
        </p:blipFill>
        <p:spPr>
          <a:xfrm>
            <a:off x="215267" y="1722753"/>
            <a:ext cx="3826626" cy="449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C4C88E-F0D5-D243-8D39-78DDF62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077" y="1836289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61050-D90A-4947-AEBD-457F872A4CAC}"/>
              </a:ext>
            </a:extLst>
          </p:cNvPr>
          <p:cNvSpPr txBox="1"/>
          <p:nvPr/>
        </p:nvSpPr>
        <p:spPr>
          <a:xfrm>
            <a:off x="9616342" y="274789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99.7 %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43D3E3-6FC6-4D46-BF05-7B2822264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6" y="3449982"/>
            <a:ext cx="1710305" cy="936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3AFCFA-800A-AF43-9D4E-4799EEF3F826}"/>
              </a:ext>
            </a:extLst>
          </p:cNvPr>
          <p:cNvSpPr txBox="1"/>
          <p:nvPr/>
        </p:nvSpPr>
        <p:spPr>
          <a:xfrm>
            <a:off x="9745383" y="442861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50 %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/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74.9%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50B687-912C-0E4D-9D51-7679C496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42" y="5529582"/>
                <a:ext cx="1658083" cy="369332"/>
              </a:xfrm>
              <a:prstGeom prst="rect">
                <a:avLst/>
              </a:prstGeom>
              <a:blipFill>
                <a:blip r:embed="rId9"/>
                <a:stretch>
                  <a:fillRect l="-1515" r="-4545"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029FE1-CE8D-E343-9353-FC3843C86601}"/>
              </a:ext>
            </a:extLst>
          </p:cNvPr>
          <p:cNvSpPr txBox="1"/>
          <p:nvPr/>
        </p:nvSpPr>
        <p:spPr>
          <a:xfrm>
            <a:off x="9330655" y="5208024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2"/>
    </mc:Choice>
    <mc:Fallback xmlns="">
      <p:transition spd="slow" advTm="1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99A-782B-CF41-969C-65062C4D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94" y="1913860"/>
            <a:ext cx="4555226" cy="450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5" y="439810"/>
            <a:ext cx="10515600" cy="1325563"/>
          </a:xfrm>
        </p:spPr>
        <p:txBody>
          <a:bodyPr/>
          <a:lstStyle/>
          <a:p>
            <a:r>
              <a:rPr lang="en-CH"/>
              <a:t>Class 0:1000 – Class 1:100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380074" y="174252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7125560" y="1729194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253639" y="552062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224964" y="5520624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345F9-9078-B44C-879E-98BB599C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" y="1913860"/>
            <a:ext cx="3815554" cy="4258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D28E-64EA-C540-A199-856F65F8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76" y="1981087"/>
            <a:ext cx="1639801" cy="90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4B9BE-C507-3947-9C58-8C0AF9D9AE46}"/>
              </a:ext>
            </a:extLst>
          </p:cNvPr>
          <p:cNvSpPr txBox="1"/>
          <p:nvPr/>
        </p:nvSpPr>
        <p:spPr>
          <a:xfrm>
            <a:off x="9949126" y="287368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98.9 %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41EC-527C-614E-A97C-BB7E21140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417" y="3701027"/>
            <a:ext cx="1698251" cy="929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DDE3F9-EDC6-B24B-8120-43D7C453217E}"/>
              </a:ext>
            </a:extLst>
          </p:cNvPr>
          <p:cNvSpPr txBox="1"/>
          <p:nvPr/>
        </p:nvSpPr>
        <p:spPr>
          <a:xfrm>
            <a:off x="10084194" y="4631022"/>
            <a:ext cx="109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61 %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80%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2C2278-4F80-3D4D-9600-6E41EDF8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4C414F-8592-714E-85D8-204E0B2AAF3B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4D46F-C098-8349-B75A-EC3476A1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4" y="1894623"/>
            <a:ext cx="4563252" cy="454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40" y="304635"/>
            <a:ext cx="10515600" cy="1325563"/>
          </a:xfrm>
        </p:spPr>
        <p:txBody>
          <a:bodyPr/>
          <a:lstStyle/>
          <a:p>
            <a:r>
              <a:rPr lang="en-CH"/>
              <a:t>Class 0:1000 – Class 1:1000 – 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5209952" y="1709957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6955438" y="1696629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7083517" y="548805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5054842" y="5488059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A67C8-7F4C-9E48-926E-A652009B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" b="4851"/>
          <a:stretch/>
        </p:blipFill>
        <p:spPr>
          <a:xfrm>
            <a:off x="609600" y="1729195"/>
            <a:ext cx="3636227" cy="405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374656-E5D4-E746-85AE-CF2FBB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92" y="1909709"/>
            <a:ext cx="1591582" cy="877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F5812-DA6C-D141-841A-45F34F59DF9C}"/>
              </a:ext>
            </a:extLst>
          </p:cNvPr>
          <p:cNvSpPr txBox="1"/>
          <p:nvPr/>
        </p:nvSpPr>
        <p:spPr>
          <a:xfrm>
            <a:off x="9763628" y="2787104"/>
            <a:ext cx="134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91.2 %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C39E-0918-7745-80B5-F836355F8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784" y="3609232"/>
            <a:ext cx="1678997" cy="919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253F67-E5D9-7F43-9CB0-57DDE8F2F879}"/>
              </a:ext>
            </a:extLst>
          </p:cNvPr>
          <p:cNvSpPr txBox="1"/>
          <p:nvPr/>
        </p:nvSpPr>
        <p:spPr>
          <a:xfrm>
            <a:off x="9679647" y="4528683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90.7 %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/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b="0" i="0">
                          <a:latin typeface="Cambria Math" panose="02040503050406030204" pitchFamily="18" charset="0"/>
                        </a:rPr>
                        <m:t>91%</m:t>
                      </m:r>
                    </m:oMath>
                  </m:oMathPara>
                </a14:m>
                <a:endParaRPr lang="en-CH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9F26-76C0-B544-A501-37016A56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30" y="5519205"/>
                <a:ext cx="1425647" cy="369332"/>
              </a:xfrm>
              <a:prstGeom prst="rect">
                <a:avLst/>
              </a:prstGeom>
              <a:blipFill>
                <a:blip r:embed="rId9"/>
                <a:stretch>
                  <a:fillRect l="-1754" r="-4386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FF317A5-E35A-9D46-AA55-FCED1B31A5F1}"/>
              </a:ext>
            </a:extLst>
          </p:cNvPr>
          <p:cNvSpPr txBox="1"/>
          <p:nvPr/>
        </p:nvSpPr>
        <p:spPr>
          <a:xfrm>
            <a:off x="9461766" y="5210548"/>
            <a:ext cx="222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4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2"/>
            <a:ext cx="10515600" cy="1505685"/>
          </a:xfrm>
        </p:spPr>
        <p:txBody>
          <a:bodyPr>
            <a:normAutofit/>
          </a:bodyPr>
          <a:lstStyle/>
          <a:p>
            <a:r>
              <a:rPr lang="en-GB"/>
              <a:t>Datasets in der Praxis (hospital-acquired infections)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91251" y="2274838"/>
            <a:ext cx="8489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683 patients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Class 0 (Infected): 75 (11% of the total) </a:t>
            </a:r>
          </a:p>
          <a:p>
            <a:r>
              <a:rPr lang="en-GB" sz="3600">
                <a:latin typeface="Franklin Gothic Book" panose="020B0503020102020204" pitchFamily="34" charset="0"/>
              </a:rPr>
              <a:t>Class 1 (healthy): 608 (89% of the total)</a:t>
            </a:r>
            <a:endParaRPr lang="en-CH" sz="36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85208"/>
            <a:ext cx="11587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Franklin Gothic Book" panose="020B0503020102020204" pitchFamily="34" charset="0"/>
              </a:rPr>
              <a:t>Cohen, Gilles, et al. "Learning from imbalanced data in surveillance of nosocomial infection." Artificial intelligence in medicine 37.1 (2006): 7-18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987-4C7A-1547-AB01-6569F4C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0" y="290746"/>
            <a:ext cx="10515600" cy="1325563"/>
          </a:xfrm>
        </p:spPr>
        <p:txBody>
          <a:bodyPr/>
          <a:lstStyle/>
          <a:p>
            <a:r>
              <a:rPr lang="en-CH"/>
              <a:t>Class 0:1000 – Class 1:10 – Confusion Matrix (mit vs. ohne Oversampling)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A51D-9FAA-7E4D-A661-4D4EA2B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87" y="1879920"/>
            <a:ext cx="4711151" cy="4565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ED51-2EF8-CC44-AD27-902A874B2E3F}"/>
              </a:ext>
            </a:extLst>
          </p:cNvPr>
          <p:cNvSpPr txBox="1"/>
          <p:nvPr/>
        </p:nvSpPr>
        <p:spPr>
          <a:xfrm>
            <a:off x="6615305" y="1695254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B0EE-BB45-D747-ACC8-E069316EA568}"/>
              </a:ext>
            </a:extLst>
          </p:cNvPr>
          <p:cNvSpPr txBox="1"/>
          <p:nvPr/>
        </p:nvSpPr>
        <p:spPr>
          <a:xfrm>
            <a:off x="8360791" y="168192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A632D-887E-7A48-A702-30E10CBD2EC4}"/>
              </a:ext>
            </a:extLst>
          </p:cNvPr>
          <p:cNvSpPr txBox="1"/>
          <p:nvPr/>
        </p:nvSpPr>
        <p:spPr>
          <a:xfrm>
            <a:off x="8488870" y="547335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62627-0383-8448-876A-52C53DD23051}"/>
              </a:ext>
            </a:extLst>
          </p:cNvPr>
          <p:cNvSpPr txBox="1"/>
          <p:nvPr/>
        </p:nvSpPr>
        <p:spPr>
          <a:xfrm>
            <a:off x="6460195" y="5473356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2EF5-760B-3342-980D-5E41B543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" y="1736621"/>
            <a:ext cx="4472882" cy="448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CAAD-2319-9346-96EB-476A42F3A2EB}"/>
              </a:ext>
            </a:extLst>
          </p:cNvPr>
          <p:cNvSpPr txBox="1"/>
          <p:nvPr/>
        </p:nvSpPr>
        <p:spPr>
          <a:xfrm>
            <a:off x="2704172" y="5288690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chemeClr val="bg1"/>
                </a:solidFill>
                <a:latin typeface="Franklin Gothic Book" panose="020B0503020102020204" pitchFamily="34" charset="0"/>
              </a:rPr>
              <a:t>True 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9B6A-F63A-9047-9FA9-19E3B8ECA07C}"/>
              </a:ext>
            </a:extLst>
          </p:cNvPr>
          <p:cNvSpPr txBox="1"/>
          <p:nvPr/>
        </p:nvSpPr>
        <p:spPr>
          <a:xfrm>
            <a:off x="675497" y="5288690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Positives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6542-33DC-0B4F-800B-7316E86373EB}"/>
              </a:ext>
            </a:extLst>
          </p:cNvPr>
          <p:cNvSpPr txBox="1"/>
          <p:nvPr/>
        </p:nvSpPr>
        <p:spPr>
          <a:xfrm>
            <a:off x="735932" y="1565283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8F393-2AF4-A749-99F2-45B52463953D}"/>
              </a:ext>
            </a:extLst>
          </p:cNvPr>
          <p:cNvSpPr txBox="1"/>
          <p:nvPr/>
        </p:nvSpPr>
        <p:spPr>
          <a:xfrm>
            <a:off x="2481418" y="155195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 False Negatives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85D2B-CBA4-F44C-859A-E35450D7DDB3}"/>
              </a:ext>
            </a:extLst>
          </p:cNvPr>
          <p:cNvSpPr txBox="1"/>
          <p:nvPr/>
        </p:nvSpPr>
        <p:spPr>
          <a:xfrm>
            <a:off x="1108942" y="6245663"/>
            <a:ext cx="276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 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9E9CB-6A82-DB4D-BEDD-C789428311B4}"/>
              </a:ext>
            </a:extLst>
          </p:cNvPr>
          <p:cNvSpPr txBox="1"/>
          <p:nvPr/>
        </p:nvSpPr>
        <p:spPr>
          <a:xfrm>
            <a:off x="6809088" y="6347123"/>
            <a:ext cx="3103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 b="1">
                <a:solidFill>
                  <a:srgbClr val="FF0000"/>
                </a:solidFill>
              </a:rPr>
              <a:t>WITHOUT OVERSAMPLING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E35CFD-E18C-204E-97F2-44D3485C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301" y="2084094"/>
            <a:ext cx="1329339" cy="7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FB6B7-E09C-444F-AD61-0BC85182F55F}"/>
              </a:ext>
            </a:extLst>
          </p:cNvPr>
          <p:cNvSpPr txBox="1"/>
          <p:nvPr/>
        </p:nvSpPr>
        <p:spPr>
          <a:xfrm>
            <a:off x="4529843" y="286350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86.7 %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938325-9C26-0F4F-81E1-6ABF7D576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94" y="3429000"/>
            <a:ext cx="1470849" cy="805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5A94A-E9E2-1940-BC54-5C7AA3C8C8E7}"/>
              </a:ext>
            </a:extLst>
          </p:cNvPr>
          <p:cNvSpPr txBox="1"/>
          <p:nvPr/>
        </p:nvSpPr>
        <p:spPr>
          <a:xfrm>
            <a:off x="4645592" y="4385728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90.6 %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A693A-B39B-9443-9AD0-961C7891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69" y="2111756"/>
            <a:ext cx="1329339" cy="733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C96126-81A0-0D4E-98C7-D5ECCB5E5C94}"/>
              </a:ext>
            </a:extLst>
          </p:cNvPr>
          <p:cNvSpPr txBox="1"/>
          <p:nvPr/>
        </p:nvSpPr>
        <p:spPr>
          <a:xfrm>
            <a:off x="10490711" y="2891166"/>
            <a:ext cx="12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100 %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7FC581-F02F-9040-85D9-1D055BFD1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480" y="3533161"/>
            <a:ext cx="1470849" cy="80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25F77-A182-944E-AEC0-FAD0222BD215}"/>
              </a:ext>
            </a:extLst>
          </p:cNvPr>
          <p:cNvSpPr txBox="1"/>
          <p:nvPr/>
        </p:nvSpPr>
        <p:spPr>
          <a:xfrm>
            <a:off x="10666880" y="43874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= 0 %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/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88.7%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F88A9-59AA-F245-A35D-0C984DAC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57" y="5246189"/>
                <a:ext cx="1248355" cy="276999"/>
              </a:xfrm>
              <a:prstGeom prst="rect">
                <a:avLst/>
              </a:prstGeom>
              <a:blipFill>
                <a:blip r:embed="rId9"/>
                <a:stretch>
                  <a:fillRect l="-3061" r="-5102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B8365C9-CB7D-5342-B10D-37CF74F8E44B}"/>
              </a:ext>
            </a:extLst>
          </p:cNvPr>
          <p:cNvSpPr txBox="1"/>
          <p:nvPr/>
        </p:nvSpPr>
        <p:spPr>
          <a:xfrm>
            <a:off x="4395193" y="4937532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/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2236A-0513-7B45-BB40-52F9515B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880" y="5305727"/>
                <a:ext cx="1072025" cy="276999"/>
              </a:xfrm>
              <a:prstGeom prst="rect">
                <a:avLst/>
              </a:prstGeom>
              <a:blipFill>
                <a:blip r:embed="rId10"/>
                <a:stretch>
                  <a:fillRect l="-3529" r="-5882" b="-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F1FD44-C500-E24A-8837-3672A4008E40}"/>
              </a:ext>
            </a:extLst>
          </p:cNvPr>
          <p:cNvSpPr txBox="1"/>
          <p:nvPr/>
        </p:nvSpPr>
        <p:spPr>
          <a:xfrm>
            <a:off x="10199916" y="4997070"/>
            <a:ext cx="18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b="1">
                <a:latin typeface="Franklin Gothic Book" panose="020B0503020102020204" pitchFamily="34" charset="0"/>
              </a:rPr>
              <a:t>Balanced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8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95" y="1223642"/>
            <a:ext cx="10515600" cy="151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DFC03-69E8-AF49-9803-B65263C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62"/>
            <a:ext cx="12192000" cy="2561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870792" y="357033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556358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710610" y="4486732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3" y="39257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78B2F-5416-A948-9604-4D2EE559C975}"/>
              </a:ext>
            </a:extLst>
          </p:cNvPr>
          <p:cNvSpPr/>
          <p:nvPr/>
        </p:nvSpPr>
        <p:spPr>
          <a:xfrm>
            <a:off x="5682857" y="3556383"/>
            <a:ext cx="159488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A530-1548-8F49-AC35-C92ED86C5FEC}"/>
              </a:ext>
            </a:extLst>
          </p:cNvPr>
          <p:cNvSpPr txBox="1"/>
          <p:nvPr/>
        </p:nvSpPr>
        <p:spPr>
          <a:xfrm>
            <a:off x="7535120" y="3925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/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F7937-B8CC-C849-8F0F-F642A8AE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87" y="3566703"/>
                <a:ext cx="308995" cy="276999"/>
              </a:xfrm>
              <a:prstGeom prst="rect">
                <a:avLst/>
              </a:prstGeom>
              <a:blipFill>
                <a:blip r:embed="rId4"/>
                <a:stretch>
                  <a:fillRect l="-12000" r="-4000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0C93C9-E677-704C-854B-1D0509F9E205}"/>
              </a:ext>
            </a:extLst>
          </p:cNvPr>
          <p:cNvSpPr txBox="1"/>
          <p:nvPr/>
        </p:nvSpPr>
        <p:spPr>
          <a:xfrm>
            <a:off x="7533269" y="4184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89D78-0E9F-6647-866D-58E06A4F871C}"/>
              </a:ext>
            </a:extLst>
          </p:cNvPr>
          <p:cNvSpPr txBox="1"/>
          <p:nvPr/>
        </p:nvSpPr>
        <p:spPr>
          <a:xfrm>
            <a:off x="7533269" y="4466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3663-515A-A841-8F16-DC2DB02377E6}"/>
              </a:ext>
            </a:extLst>
          </p:cNvPr>
          <p:cNvSpPr txBox="1"/>
          <p:nvPr/>
        </p:nvSpPr>
        <p:spPr>
          <a:xfrm>
            <a:off x="7533269" y="4745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AB09A-B920-6E4B-A066-269AB5214387}"/>
              </a:ext>
            </a:extLst>
          </p:cNvPr>
          <p:cNvSpPr txBox="1"/>
          <p:nvPr/>
        </p:nvSpPr>
        <p:spPr>
          <a:xfrm>
            <a:off x="7529567" y="502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0.68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D0164-55B6-A042-A90B-BBBCCE4A2E40}"/>
              </a:ext>
            </a:extLst>
          </p:cNvPr>
          <p:cNvSpPr/>
          <p:nvPr/>
        </p:nvSpPr>
        <p:spPr>
          <a:xfrm>
            <a:off x="7378456" y="3556383"/>
            <a:ext cx="885869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6EC0-15D8-5743-AD35-96716E4DDE1E}"/>
              </a:ext>
            </a:extLst>
          </p:cNvPr>
          <p:cNvSpPr txBox="1"/>
          <p:nvPr/>
        </p:nvSpPr>
        <p:spPr>
          <a:xfrm>
            <a:off x="458973" y="6285053"/>
            <a:ext cx="58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CWA – Class Weighted Accuracy (proposed in the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68"/>
    </mc:Choice>
    <mc:Fallback xmlns="">
      <p:transition spd="slow" advTm="1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5" grpId="0"/>
      <p:bldP spid="6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2BE7E-D469-1244-A9D0-16DC0D87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2303134"/>
            <a:ext cx="12192000" cy="296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EA02-CD40-854F-8EC0-F952B8D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152475"/>
            <a:ext cx="10515600" cy="793824"/>
          </a:xfrm>
        </p:spPr>
        <p:txBody>
          <a:bodyPr/>
          <a:lstStyle/>
          <a:p>
            <a:r>
              <a:rPr lang="en-CH"/>
              <a:t>Real-life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F25D-9AF1-0E45-90B8-07A90407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7414"/>
            <a:ext cx="10515600" cy="1510605"/>
          </a:xfrm>
        </p:spPr>
        <p:txBody>
          <a:bodyPr>
            <a:normAutofit/>
          </a:bodyPr>
          <a:lstStyle/>
          <a:p>
            <a:r>
              <a:rPr lang="en-GB" sz="2400"/>
              <a:t>Study on hospital-acquired infections: “</a:t>
            </a:r>
            <a:r>
              <a:rPr lang="en-GB" sz="2400" b="1"/>
              <a:t>Out of 683 patients, only 75 (11% of the total) were infected and 608 were not</a:t>
            </a:r>
            <a:r>
              <a:rPr lang="en-GB" sz="2400"/>
              <a:t>” (Cohen, Gilles, et al. "Learning from imbalanced data in surveillance of nosocomial infection." </a:t>
            </a:r>
            <a:r>
              <a:rPr lang="en-GB" sz="2400" i="1"/>
              <a:t>Artificial intelligence in medicine</a:t>
            </a:r>
            <a:r>
              <a:rPr lang="en-GB" sz="2400"/>
              <a:t> 37.1 (2006): 7-18)</a:t>
            </a:r>
          </a:p>
          <a:p>
            <a:endParaRPr lang="en-CH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6FB89-D14D-E94B-98D3-3035723EAC40}"/>
              </a:ext>
            </a:extLst>
          </p:cNvPr>
          <p:cNvSpPr/>
          <p:nvPr/>
        </p:nvSpPr>
        <p:spPr>
          <a:xfrm>
            <a:off x="2098158" y="3138563"/>
            <a:ext cx="728085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13D-DB19-C846-86F8-DB7B7C6C1D53}"/>
              </a:ext>
            </a:extLst>
          </p:cNvPr>
          <p:cNvSpPr/>
          <p:nvPr/>
        </p:nvSpPr>
        <p:spPr>
          <a:xfrm>
            <a:off x="10940907" y="3175817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4385-1472-A94B-BFC5-3156AB35A916}"/>
              </a:ext>
            </a:extLst>
          </p:cNvPr>
          <p:cNvSpPr txBox="1"/>
          <p:nvPr/>
        </p:nvSpPr>
        <p:spPr>
          <a:xfrm>
            <a:off x="572380" y="4095533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(Decision Trees)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02F8-F82C-AA4A-81CB-9CCA7D754EE2}"/>
              </a:ext>
            </a:extLst>
          </p:cNvPr>
          <p:cNvSpPr txBox="1"/>
          <p:nvPr/>
        </p:nvSpPr>
        <p:spPr>
          <a:xfrm>
            <a:off x="458972" y="354521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(kNN)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55E37-E347-FA41-B972-D82B09DADC2B}"/>
              </a:ext>
            </a:extLst>
          </p:cNvPr>
          <p:cNvSpPr/>
          <p:nvPr/>
        </p:nvSpPr>
        <p:spPr>
          <a:xfrm>
            <a:off x="7313436" y="3138563"/>
            <a:ext cx="863001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34136-A6AF-7743-9268-D4E25B0CA535}"/>
              </a:ext>
            </a:extLst>
          </p:cNvPr>
          <p:cNvSpPr/>
          <p:nvPr/>
        </p:nvSpPr>
        <p:spPr>
          <a:xfrm>
            <a:off x="5808925" y="3138563"/>
            <a:ext cx="1210333" cy="1860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18"/>
    </mc:Choice>
    <mc:Fallback xmlns="">
      <p:transition spd="slow" advTm="9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77B-D6BF-2D49-9D74-AA64F6C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Images and Neural Networks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A80-592E-4847-84A8-EFD9594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A1D8-24D4-AC40-9EB8-C525614A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/>
              <a:t>Are neural networks smarter? Can they handle unbalanced records?
</a:t>
            </a:r>
          </a:p>
          <a:p>
            <a:pPr marL="0" indent="0" algn="ctr">
              <a:buNone/>
            </a:pPr>
            <a:r>
              <a:rPr lang="en-GB" sz="3600">
                <a:solidFill>
                  <a:srgbClr val="FF0000"/>
                </a:solidFill>
              </a:rPr>
              <a:t>The goal is to convince you that what we've seen can happen with almost any algorithm.</a:t>
            </a:r>
            <a:endParaRPr lang="en-CH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93FB-CB7B-6F4B-A7BE-C3D1913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365125"/>
            <a:ext cx="10515600" cy="857619"/>
          </a:xfrm>
        </p:spPr>
        <p:txBody>
          <a:bodyPr>
            <a:normAutofit/>
          </a:bodyPr>
          <a:lstStyle/>
          <a:p>
            <a:r>
              <a:rPr lang="en-CH"/>
              <a:t>Problem </a:t>
            </a:r>
            <a:r>
              <a:rPr lang="en-GB"/>
              <a:t>Description</a:t>
            </a:r>
            <a:endParaRPr lang="en-CH"/>
          </a:p>
        </p:txBody>
      </p:sp>
      <p:pic>
        <p:nvPicPr>
          <p:cNvPr id="1026" name="Picture 2" descr="MNIST Database Examples - Size Normalized">
            <a:extLst>
              <a:ext uri="{FF2B5EF4-FFF2-40B4-BE49-F238E27FC236}">
                <a16:creationId xmlns:a16="http://schemas.microsoft.com/office/drawing/2014/main" id="{CF3F0EF4-2B1C-814F-8E6D-07439591B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37" y="1496016"/>
            <a:ext cx="4338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CBD63-EF28-4F4D-AD12-08FB031A3501}"/>
              </a:ext>
            </a:extLst>
          </p:cNvPr>
          <p:cNvSpPr txBox="1"/>
          <p:nvPr/>
        </p:nvSpPr>
        <p:spPr>
          <a:xfrm>
            <a:off x="934972" y="1901970"/>
            <a:ext cx="527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Franklin Gothic Book" panose="020B0503020102020204" pitchFamily="34" charset="0"/>
              </a:rPr>
              <a:t>I want to develop a classifier that distinguishes the 1 from all the others.</a:t>
            </a:r>
          </a:p>
          <a:p>
            <a:endParaRPr lang="en-GB" sz="3200" dirty="0">
              <a:latin typeface="Franklin Gothic Book" panose="020B0503020102020204" pitchFamily="34" charset="0"/>
            </a:endParaRPr>
          </a:p>
          <a:p>
            <a:r>
              <a:rPr lang="en-GB" sz="3200" b="1" dirty="0">
                <a:latin typeface="Franklin Gothic Book" panose="020B0503020102020204" pitchFamily="34" charset="0"/>
              </a:rPr>
              <a:t># Number 1s</a:t>
            </a:r>
            <a:r>
              <a:rPr lang="en-GB" sz="3200" dirty="0">
                <a:latin typeface="Franklin Gothic Book" panose="020B0503020102020204" pitchFamily="34" charset="0"/>
              </a:rPr>
              <a:t>: 6742 (11.2%)</a:t>
            </a:r>
          </a:p>
          <a:p>
            <a:r>
              <a:rPr lang="en-GB" sz="3200" b="1" dirty="0">
                <a:latin typeface="Franklin Gothic Book" panose="020B0503020102020204" pitchFamily="34" charset="0"/>
              </a:rPr>
              <a:t># Number 0,2,3,4,5,6,7,8,9</a:t>
            </a:r>
            <a:r>
              <a:rPr lang="en-GB" sz="3200" dirty="0">
                <a:latin typeface="Franklin Gothic Book" panose="020B0503020102020204" pitchFamily="34" charset="0"/>
              </a:rPr>
              <a:t>: ca. 53258 (88.8%)</a:t>
            </a:r>
            <a:endParaRPr lang="en-CH" sz="3200" dirty="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2E05A-1A59-194A-9355-34C345AB69B5}"/>
              </a:ext>
            </a:extLst>
          </p:cNvPr>
          <p:cNvSpPr txBox="1"/>
          <p:nvPr/>
        </p:nvSpPr>
        <p:spPr>
          <a:xfrm>
            <a:off x="6766737" y="5852542"/>
            <a:ext cx="450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Handwritten digits – 28x28 pixel images</a:t>
            </a:r>
          </a:p>
        </p:txBody>
      </p:sp>
    </p:spTree>
    <p:extLst>
      <p:ext uri="{BB962C8B-B14F-4D97-AF65-F5344CB8AC3E}">
        <p14:creationId xmlns:p14="http://schemas.microsoft.com/office/powerpoint/2010/main" val="4314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1"/>
    </mc:Choice>
    <mc:Fallback xmlns="">
      <p:transition spd="slow" advTm="3959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7EC9-8B74-3F47-AEA2-3968D0A6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Confusion Matrix 1 vs. all (MNIST)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0FAAE-0222-ED40-AD50-A868A7DC34CC}"/>
              </a:ext>
            </a:extLst>
          </p:cNvPr>
          <p:cNvSpPr/>
          <p:nvPr/>
        </p:nvSpPr>
        <p:spPr>
          <a:xfrm>
            <a:off x="3423684" y="216904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055F3-67DD-F746-9870-98BE6BBC17FB}"/>
              </a:ext>
            </a:extLst>
          </p:cNvPr>
          <p:cNvSpPr/>
          <p:nvPr/>
        </p:nvSpPr>
        <p:spPr>
          <a:xfrm>
            <a:off x="5964866" y="2169041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  <a:latin typeface="Franklin Gothic Book" panose="020B0503020102020204" pitchFamily="34" charset="0"/>
              </a:rPr>
              <a:t>6742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A7835-119E-9C4B-844D-2791F8B8ECAA}"/>
              </a:ext>
            </a:extLst>
          </p:cNvPr>
          <p:cNvSpPr/>
          <p:nvPr/>
        </p:nvSpPr>
        <p:spPr>
          <a:xfrm>
            <a:off x="3423684" y="3710763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5217-C3C7-C447-9CCD-AD1A40A3184B}"/>
              </a:ext>
            </a:extLst>
          </p:cNvPr>
          <p:cNvSpPr/>
          <p:nvPr/>
        </p:nvSpPr>
        <p:spPr>
          <a:xfrm>
            <a:off x="5964866" y="3710762"/>
            <a:ext cx="2541182" cy="15417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>
                <a:solidFill>
                  <a:schemeClr val="tx1"/>
                </a:solidFill>
              </a:rPr>
              <a:t>53258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37A8E-D00E-7E42-AC76-D247717DA09D}"/>
              </a:ext>
            </a:extLst>
          </p:cNvPr>
          <p:cNvSpPr txBox="1"/>
          <p:nvPr/>
        </p:nvSpPr>
        <p:spPr>
          <a:xfrm>
            <a:off x="1259932" y="2767732"/>
            <a:ext cx="178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E7B2-4686-314A-8EAD-3553E6CD6826}"/>
              </a:ext>
            </a:extLst>
          </p:cNvPr>
          <p:cNvSpPr txBox="1"/>
          <p:nvPr/>
        </p:nvSpPr>
        <p:spPr>
          <a:xfrm>
            <a:off x="3432848" y="569143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9D533-9EA5-844D-8DD7-79D1EA25FE01}"/>
              </a:ext>
            </a:extLst>
          </p:cNvPr>
          <p:cNvSpPr txBox="1"/>
          <p:nvPr/>
        </p:nvSpPr>
        <p:spPr>
          <a:xfrm>
            <a:off x="651720" y="415845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>
                <a:latin typeface="Franklin Gothic Book" panose="020B0503020102020204" pitchFamily="34" charset="0"/>
              </a:rPr>
              <a:t>True Label </a:t>
            </a:r>
          </a:p>
          <a:p>
            <a:pPr algn="r"/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A9C70-5316-0E4D-8F66-329B5647ACF6}"/>
              </a:ext>
            </a:extLst>
          </p:cNvPr>
          <p:cNvSpPr txBox="1"/>
          <p:nvPr/>
        </p:nvSpPr>
        <p:spPr>
          <a:xfrm>
            <a:off x="6096000" y="5552936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Franklin Gothic Book" panose="020B0503020102020204" pitchFamily="34" charset="0"/>
              </a:rPr>
              <a:t>Predicted Label </a:t>
            </a:r>
          </a:p>
          <a:p>
            <a:r>
              <a:rPr lang="en-CH" sz="2400">
                <a:latin typeface="Franklin Gothic Book" panose="020B0503020102020204" pitchFamily="34" charset="0"/>
              </a:rPr>
              <a:t>0,2,3,4,5,6,7,8,9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279E6-E020-6148-BD66-EEC82634BC2B}"/>
              </a:ext>
            </a:extLst>
          </p:cNvPr>
          <p:cNvSpPr txBox="1"/>
          <p:nvPr/>
        </p:nvSpPr>
        <p:spPr>
          <a:xfrm>
            <a:off x="9569302" y="5229771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* </a:t>
            </a:r>
            <a:r>
              <a:rPr lang="en-GB">
                <a:latin typeface="Franklin Gothic Book" panose="020B0503020102020204" pitchFamily="34" charset="0"/>
              </a:rPr>
              <a:t>Not relevant: Results of a neural network with 1 neuron with sigmoid activation function</a:t>
            </a:r>
            <a:r>
              <a:rPr lang="en-CH">
                <a:latin typeface="Franklin Gothic Book" panose="020B05030201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5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130-B452-614C-B9DF-15675F7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Receiving Operating Curve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3BD0-C446-EF41-92FE-9D7FB87C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The ROC curve is a very important method for studying binary classification metrics.</a:t>
            </a:r>
            <a:br>
              <a:rPr lang="en-GB" sz="3200"/>
            </a:br>
            <a:r>
              <a:rPr lang="en-GB" sz="3200"/>
              <a:t>
It is used to derive the Area Under the Cruve (AUC) metric.</a:t>
            </a:r>
          </a:p>
        </p:txBody>
      </p:sp>
    </p:spTree>
    <p:extLst>
      <p:ext uri="{BB962C8B-B14F-4D97-AF65-F5344CB8AC3E}">
        <p14:creationId xmlns:p14="http://schemas.microsoft.com/office/powerpoint/2010/main" val="41268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7"/>
    </mc:Choice>
    <mc:Fallback xmlns="">
      <p:transition spd="slow" advTm="7450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B056-C362-DE12-AD4B-B7836B7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571B-B29B-2475-CFAD-487BDD51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 </a:t>
            </a:r>
            <a:r>
              <a:rPr lang="en-GB" b="1"/>
              <a:t>ROC curve</a:t>
            </a:r>
            <a:r>
              <a:rPr lang="en-GB"/>
              <a:t> (</a:t>
            </a:r>
            <a:r>
              <a:rPr lang="en-GB" b="1"/>
              <a:t>receiver operating characteristic curve</a:t>
            </a:r>
            <a:r>
              <a:rPr lang="en-GB"/>
              <a:t>) is a graph showing the performance of a classification model at all classification thresholds. This curve plots two parameters: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True Positive Rate (TPR)</a:t>
            </a:r>
          </a:p>
          <a:p>
            <a:r>
              <a:rPr lang="en-GB"/>
              <a:t>False Positive Rate (FPR)</a:t>
            </a:r>
          </a:p>
          <a:p>
            <a:endParaRPr lang="en-CH"/>
          </a:p>
          <a:p>
            <a:pPr marL="0" indent="0">
              <a:buNone/>
            </a:pPr>
            <a:r>
              <a:rPr lang="en-GB"/>
              <a:t>H</a:t>
            </a:r>
            <a:r>
              <a:rPr lang="en-CH"/>
              <a:t>ow can we draw the curve? A model has only one value for TPR and FPR!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F639A-D6F3-02BE-95BF-F5EF4790F631}"/>
              </a:ext>
            </a:extLst>
          </p:cNvPr>
          <p:cNvSpPr txBox="1"/>
          <p:nvPr/>
        </p:nvSpPr>
        <p:spPr>
          <a:xfrm>
            <a:off x="207816" y="6488668"/>
            <a:ext cx="1032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https://developers.google.com/machine-learning/crash-course/classification/roc-and-auc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053E0-928C-6190-816E-84C1F547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752" y="4212569"/>
            <a:ext cx="3408218" cy="660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6A4F6-19DA-2709-4F5D-CBD9E055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752" y="3221414"/>
            <a:ext cx="350520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6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ROC Curve (II)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Let us suppose we have a model that has, as output,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of being in class 1.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input observation is classified according to the following rule</a:t>
                </a:r>
                <a:r>
                  <a:rPr lang="en-CH" baseline="30000"/>
                  <a:t>1)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With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CH"/>
                  <a:t> is a real number. Normally one chooses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CH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497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24F03-EA02-0FFB-74F5-A3F3D528AD3A}"/>
              </a:ext>
            </a:extLst>
          </p:cNvPr>
          <p:cNvSpPr txBox="1"/>
          <p:nvPr/>
        </p:nvSpPr>
        <p:spPr>
          <a:xfrm>
            <a:off x="89362" y="6423952"/>
            <a:ext cx="922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aseline="30000"/>
              <a:t>1) </a:t>
            </a:r>
            <a:r>
              <a:rPr lang="en-CH"/>
              <a:t>For the more mathematical savy of you, this is the translated H</a:t>
            </a:r>
            <a:r>
              <a:rPr lang="en-GB"/>
              <a:t>e</a:t>
            </a:r>
            <a:r>
              <a:rPr lang="en-CH"/>
              <a:t>aviside step function.</a:t>
            </a:r>
          </a:p>
        </p:txBody>
      </p:sp>
    </p:spTree>
    <p:extLst>
      <p:ext uri="{BB962C8B-B14F-4D97-AF65-F5344CB8AC3E}">
        <p14:creationId xmlns:p14="http://schemas.microsoft.com/office/powerpoint/2010/main" val="217398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046C-190F-7546-996F-598D28C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95793"/>
            <a:ext cx="10515600" cy="862542"/>
          </a:xfrm>
        </p:spPr>
        <p:txBody>
          <a:bodyPr>
            <a:normAutofit/>
          </a:bodyPr>
          <a:lstStyle/>
          <a:p>
            <a:r>
              <a:rPr lang="en-GB"/>
              <a:t>Datasets in practice (Microsope images)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1E9-3FF8-C040-9613-D2F1B693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8" y="2338973"/>
            <a:ext cx="2417251" cy="266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5FF62-91DE-EE43-B79C-D8DF318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49" y="2297943"/>
            <a:ext cx="2466155" cy="26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91F32-017A-C14A-87D7-560224B9E5ED}"/>
              </a:ext>
            </a:extLst>
          </p:cNvPr>
          <p:cNvSpPr txBox="1"/>
          <p:nvPr/>
        </p:nvSpPr>
        <p:spPr>
          <a:xfrm>
            <a:off x="1816099" y="1453348"/>
            <a:ext cx="7425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220,000 training images - 57,458 test images 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B9E3-D94E-E244-88AE-08B656543690}"/>
              </a:ext>
            </a:extLst>
          </p:cNvPr>
          <p:cNvSpPr txBox="1"/>
          <p:nvPr/>
        </p:nvSpPr>
        <p:spPr>
          <a:xfrm>
            <a:off x="2226715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0 (no 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55%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DF401-F842-074C-BF62-4C514FF55044}"/>
              </a:ext>
            </a:extLst>
          </p:cNvPr>
          <p:cNvSpPr txBox="1"/>
          <p:nvPr/>
        </p:nvSpPr>
        <p:spPr>
          <a:xfrm>
            <a:off x="6077918" y="5047619"/>
            <a:ext cx="2722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Class 1 (Tumor)</a:t>
            </a:r>
          </a:p>
          <a:p>
            <a:pPr algn="ctr"/>
            <a:r>
              <a:rPr lang="en-CH" sz="2400" b="0" i="0" u="none" strike="noStrike">
                <a:solidFill>
                  <a:srgbClr val="292929"/>
                </a:solidFill>
                <a:effectLst/>
                <a:latin typeface="Franklin Gothic Book" panose="020B0503020102020204" pitchFamily="34" charset="0"/>
              </a:rPr>
              <a:t>45% of images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67D3C-14DF-DE4E-A4B5-931C04A2A588}"/>
              </a:ext>
            </a:extLst>
          </p:cNvPr>
          <p:cNvSpPr txBox="1"/>
          <p:nvPr/>
        </p:nvSpPr>
        <p:spPr>
          <a:xfrm>
            <a:off x="341954" y="6305098"/>
            <a:ext cx="11587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Image Source: Kolawole, P. (2022). Convolutional Neural Network for Detecting Cancer Tumors in Microscopic Images. Retrieved 19 March 2022, from https://medium.com/swlh/convolutional-neural-network-for-detecting-cancer-tumors-in-microscopic-images-1acab6481d05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1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/>
          <a:lstStyle/>
          <a:p>
            <a:r>
              <a:rPr lang="en-CH"/>
              <a:t>ROC Curve (III) -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H"/>
                  <a:t>For each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one get a value of TPR</a:t>
                </a:r>
                <a14:m>
                  <m:oMath xmlns:m="http://schemas.openxmlformats.org/officeDocument/2006/math">
                    <m:r>
                      <a:rPr lang="de-CH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. 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r>
                  <a:rPr lang="en-CH"/>
                  <a:t>The ROC curve is obtained by plotting TPR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and FPR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 by varying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 from 0 to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841418"/>
              </a:xfrm>
              <a:blipFill>
                <a:blip r:embed="rId2"/>
                <a:stretch>
                  <a:fillRect l="-1206" t="-7534" b="-20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6" y="3518044"/>
            <a:ext cx="3769439" cy="2707551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9439" h="2707551">
                <a:moveTo>
                  <a:pt x="0" y="2707551"/>
                </a:moveTo>
                <a:cubicBezTo>
                  <a:pt x="15240" y="2427689"/>
                  <a:pt x="30480" y="2147827"/>
                  <a:pt x="116378" y="1859653"/>
                </a:cubicBezTo>
                <a:cubicBezTo>
                  <a:pt x="202276" y="1571479"/>
                  <a:pt x="278476" y="1234813"/>
                  <a:pt x="515389" y="978504"/>
                </a:cubicBezTo>
                <a:cubicBezTo>
                  <a:pt x="752302" y="722195"/>
                  <a:pt x="1054331" y="479740"/>
                  <a:pt x="1537855" y="321798"/>
                </a:cubicBezTo>
                <a:cubicBezTo>
                  <a:pt x="2021379" y="163856"/>
                  <a:pt x="3045229" y="80729"/>
                  <a:pt x="3416531" y="30853"/>
                </a:cubicBezTo>
                <a:cubicBezTo>
                  <a:pt x="3787833" y="-19023"/>
                  <a:pt x="3776749" y="1758"/>
                  <a:pt x="3765666" y="225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5" grpId="0" animBg="1"/>
      <p:bldP spid="26" grpId="0"/>
      <p:bldP spid="30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9BB-B0D2-490F-4F99-8B71F78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244301"/>
            <a:ext cx="10515600" cy="873471"/>
          </a:xfrm>
        </p:spPr>
        <p:txBody>
          <a:bodyPr>
            <a:noAutofit/>
          </a:bodyPr>
          <a:lstStyle/>
          <a:p>
            <a:r>
              <a:rPr lang="en-CH" sz="3600"/>
              <a:t>ROC Curve (IV) – AUC (Area Under the Curve)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/>
                  <a:t>To get a general metric on all possible cases (or possible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/>
                  <a:t>), the area under the curve (indicated with A) is often given as a metric.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35A60-E415-4978-3705-8EB62F07F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89" y="1175079"/>
                <a:ext cx="10515600" cy="1050722"/>
              </a:xfrm>
              <a:blipFill>
                <a:blip r:embed="rId2"/>
                <a:stretch>
                  <a:fillRect l="-1206" t="-9524" r="-2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D26BA-BFA6-CAD7-4799-2F80279FA162}"/>
              </a:ext>
            </a:extLst>
          </p:cNvPr>
          <p:cNvCxnSpPr>
            <a:cxnSpLocks/>
          </p:cNvCxnSpPr>
          <p:nvPr/>
        </p:nvCxnSpPr>
        <p:spPr>
          <a:xfrm flipV="1">
            <a:off x="3699163" y="3361606"/>
            <a:ext cx="8313" cy="3071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36BE4-17D5-2A84-0F2D-47FC443C3ED4}"/>
              </a:ext>
            </a:extLst>
          </p:cNvPr>
          <p:cNvCxnSpPr>
            <a:cxnSpLocks/>
          </p:cNvCxnSpPr>
          <p:nvPr/>
        </p:nvCxnSpPr>
        <p:spPr>
          <a:xfrm>
            <a:off x="3469178" y="6236679"/>
            <a:ext cx="51344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535398-FB7A-3453-FFCD-8CA0831704A9}"/>
              </a:ext>
            </a:extLst>
          </p:cNvPr>
          <p:cNvSpPr txBox="1"/>
          <p:nvPr/>
        </p:nvSpPr>
        <p:spPr>
          <a:xfrm>
            <a:off x="8069552" y="629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2D915-BE8F-9DAF-CF4F-638E021A426C}"/>
              </a:ext>
            </a:extLst>
          </p:cNvPr>
          <p:cNvSpPr txBox="1"/>
          <p:nvPr/>
        </p:nvSpPr>
        <p:spPr>
          <a:xfrm rot="16200000">
            <a:off x="2863965" y="3500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TPR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58113F2-5AB6-58FF-38C5-DC53E17D4B99}"/>
              </a:ext>
            </a:extLst>
          </p:cNvPr>
          <p:cNvSpPr/>
          <p:nvPr/>
        </p:nvSpPr>
        <p:spPr>
          <a:xfrm>
            <a:off x="3707477" y="3514065"/>
            <a:ext cx="3787946" cy="2711530"/>
          </a:xfrm>
          <a:custGeom>
            <a:avLst/>
            <a:gdLst>
              <a:gd name="connsiteX0" fmla="*/ 0 w 3769439"/>
              <a:gd name="connsiteY0" fmla="*/ 2707551 h 2707551"/>
              <a:gd name="connsiteX1" fmla="*/ 116378 w 3769439"/>
              <a:gd name="connsiteY1" fmla="*/ 1859653 h 2707551"/>
              <a:gd name="connsiteX2" fmla="*/ 515389 w 3769439"/>
              <a:gd name="connsiteY2" fmla="*/ 978504 h 2707551"/>
              <a:gd name="connsiteX3" fmla="*/ 1537855 w 3769439"/>
              <a:gd name="connsiteY3" fmla="*/ 321798 h 2707551"/>
              <a:gd name="connsiteX4" fmla="*/ 3416531 w 3769439"/>
              <a:gd name="connsiteY4" fmla="*/ 30853 h 2707551"/>
              <a:gd name="connsiteX5" fmla="*/ 3765666 w 3769439"/>
              <a:gd name="connsiteY5" fmla="*/ 22540 h 2707551"/>
              <a:gd name="connsiteX0" fmla="*/ 0 w 3761835"/>
              <a:gd name="connsiteY0" fmla="*/ 2711530 h 2711530"/>
              <a:gd name="connsiteX1" fmla="*/ 116378 w 3761835"/>
              <a:gd name="connsiteY1" fmla="*/ 1863632 h 2711530"/>
              <a:gd name="connsiteX2" fmla="*/ 515389 w 3761835"/>
              <a:gd name="connsiteY2" fmla="*/ 982483 h 2711530"/>
              <a:gd name="connsiteX3" fmla="*/ 1537855 w 3761835"/>
              <a:gd name="connsiteY3" fmla="*/ 325777 h 2711530"/>
              <a:gd name="connsiteX4" fmla="*/ 3416531 w 3761835"/>
              <a:gd name="connsiteY4" fmla="*/ 34832 h 2711530"/>
              <a:gd name="connsiteX5" fmla="*/ 3757354 w 3761835"/>
              <a:gd name="connsiteY5" fmla="*/ 18206 h 2711530"/>
              <a:gd name="connsiteX0" fmla="*/ 0 w 3787946"/>
              <a:gd name="connsiteY0" fmla="*/ 2711530 h 2711530"/>
              <a:gd name="connsiteX1" fmla="*/ 116378 w 3787946"/>
              <a:gd name="connsiteY1" fmla="*/ 1863632 h 2711530"/>
              <a:gd name="connsiteX2" fmla="*/ 515389 w 3787946"/>
              <a:gd name="connsiteY2" fmla="*/ 982483 h 2711530"/>
              <a:gd name="connsiteX3" fmla="*/ 1537855 w 3787946"/>
              <a:gd name="connsiteY3" fmla="*/ 325777 h 2711530"/>
              <a:gd name="connsiteX4" fmla="*/ 3416531 w 3787946"/>
              <a:gd name="connsiteY4" fmla="*/ 34832 h 2711530"/>
              <a:gd name="connsiteX5" fmla="*/ 3757354 w 3787946"/>
              <a:gd name="connsiteY5" fmla="*/ 18206 h 2711530"/>
              <a:gd name="connsiteX6" fmla="*/ 3773979 w 3787946"/>
              <a:gd name="connsiteY6" fmla="*/ 27157 h 27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7946" h="2711530">
                <a:moveTo>
                  <a:pt x="0" y="2711530"/>
                </a:moveTo>
                <a:cubicBezTo>
                  <a:pt x="15240" y="2431668"/>
                  <a:pt x="30480" y="2151806"/>
                  <a:pt x="116378" y="1863632"/>
                </a:cubicBezTo>
                <a:cubicBezTo>
                  <a:pt x="202276" y="1575458"/>
                  <a:pt x="278476" y="1238792"/>
                  <a:pt x="515389" y="982483"/>
                </a:cubicBezTo>
                <a:cubicBezTo>
                  <a:pt x="752302" y="726174"/>
                  <a:pt x="1054331" y="483719"/>
                  <a:pt x="1537855" y="325777"/>
                </a:cubicBezTo>
                <a:cubicBezTo>
                  <a:pt x="2021379" y="167835"/>
                  <a:pt x="3045229" y="84708"/>
                  <a:pt x="3416531" y="34832"/>
                </a:cubicBezTo>
                <a:cubicBezTo>
                  <a:pt x="3787833" y="-15044"/>
                  <a:pt x="3768437" y="-2576"/>
                  <a:pt x="3757354" y="18206"/>
                </a:cubicBezTo>
                <a:cubicBezTo>
                  <a:pt x="3816929" y="16927"/>
                  <a:pt x="3770516" y="25292"/>
                  <a:pt x="3773979" y="2715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F23C4-F5F7-09BE-27CB-A32F8703470D}"/>
              </a:ext>
            </a:extLst>
          </p:cNvPr>
          <p:cNvCxnSpPr/>
          <p:nvPr/>
        </p:nvCxnSpPr>
        <p:spPr>
          <a:xfrm>
            <a:off x="7476915" y="3361606"/>
            <a:ext cx="0" cy="28750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525A3-3249-1FAB-182F-8DE5294A254F}"/>
              </a:ext>
            </a:extLst>
          </p:cNvPr>
          <p:cNvCxnSpPr>
            <a:cxnSpLocks/>
          </p:cNvCxnSpPr>
          <p:nvPr/>
        </p:nvCxnSpPr>
        <p:spPr>
          <a:xfrm>
            <a:off x="3671454" y="3518044"/>
            <a:ext cx="38054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E9F5C-92E0-C166-C51A-340785F1E7FA}"/>
              </a:ext>
            </a:extLst>
          </p:cNvPr>
          <p:cNvSpPr txBox="1"/>
          <p:nvPr/>
        </p:nvSpPr>
        <p:spPr>
          <a:xfrm>
            <a:off x="7326072" y="6278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E03A2-BC2C-2954-B911-DDC4BD039803}"/>
              </a:ext>
            </a:extLst>
          </p:cNvPr>
          <p:cNvSpPr txBox="1"/>
          <p:nvPr/>
        </p:nvSpPr>
        <p:spPr>
          <a:xfrm>
            <a:off x="3344694" y="3315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/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0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0 (Positive) </a:t>
                </a:r>
                <a:r>
                  <a:rPr lang="en-CH">
                    <a:sym typeface="Wingdings" pitchFamily="2" charset="2"/>
                  </a:rPr>
                  <a:t> TP/ P = 0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5FAC3-6B78-2F7B-BA58-8EF65AC9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0" y="3730937"/>
                <a:ext cx="2734588" cy="2308324"/>
              </a:xfrm>
              <a:prstGeom prst="rect">
                <a:avLst/>
              </a:prstGeom>
              <a:blipFill>
                <a:blip r:embed="rId3"/>
                <a:stretch>
                  <a:fillRect l="-1843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EA1BC-068C-5C79-65E6-5991EF35B4CC}"/>
              </a:ext>
            </a:extLst>
          </p:cNvPr>
          <p:cNvCxnSpPr>
            <a:cxnSpLocks/>
          </p:cNvCxnSpPr>
          <p:nvPr/>
        </p:nvCxnSpPr>
        <p:spPr>
          <a:xfrm>
            <a:off x="2609567" y="5335400"/>
            <a:ext cx="1014782" cy="8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C71A-FEDD-BF81-1F2E-22E6EEE6DA88}"/>
              </a:ext>
            </a:extLst>
          </p:cNvPr>
          <p:cNvSpPr/>
          <p:nvPr/>
        </p:nvSpPr>
        <p:spPr>
          <a:xfrm>
            <a:off x="3624349" y="6154274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7CB7B4-E0AA-30E5-EBD3-4311DD389933}"/>
              </a:ext>
            </a:extLst>
          </p:cNvPr>
          <p:cNvSpPr/>
          <p:nvPr/>
        </p:nvSpPr>
        <p:spPr>
          <a:xfrm>
            <a:off x="7386920" y="3436675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/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– All observations</a:t>
                </a:r>
              </a:p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lassified as in class 1</a:t>
                </a:r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H"/>
                  <a:t> </a:t>
                </a:r>
                <a:br>
                  <a:rPr lang="en-CH"/>
                </a:br>
                <a:r>
                  <a:rPr lang="en-CH"/>
                  <a:t>TP (True Positive) = P (Positive) </a:t>
                </a:r>
                <a:r>
                  <a:rPr lang="en-CH">
                    <a:sym typeface="Wingdings" pitchFamily="2" charset="2"/>
                  </a:rPr>
                  <a:t> TP/ P = 1</a:t>
                </a:r>
                <a:endParaRPr lang="en-CH"/>
              </a:p>
              <a:p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ECB9A8-A2F5-126E-895D-1404D82B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6" y="2790344"/>
                <a:ext cx="3531108" cy="2031325"/>
              </a:xfrm>
              <a:prstGeom prst="rect">
                <a:avLst/>
              </a:prstGeom>
              <a:blipFill>
                <a:blip r:embed="rId4"/>
                <a:stretch>
                  <a:fillRect l="-1429" t="-1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2D3D49-BEB3-F326-D3BF-742012D9BC1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043717" y="4082585"/>
            <a:ext cx="3531108" cy="1252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A6167E-7E10-1939-C8B9-06A272165BF8}"/>
              </a:ext>
            </a:extLst>
          </p:cNvPr>
          <p:cNvSpPr/>
          <p:nvPr/>
        </p:nvSpPr>
        <p:spPr>
          <a:xfrm>
            <a:off x="4762869" y="3917776"/>
            <a:ext cx="164809" cy="164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/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/>
                  <a:t>A value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between 0 and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5E02BF-17CD-704D-6173-42DA54084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25" y="5150734"/>
                <a:ext cx="3084883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41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CFA010-20FC-AB9E-F422-30C37DB1ABF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66910" y="3518044"/>
            <a:ext cx="621546" cy="28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3E20E4-8467-298F-E08A-17A78D9E9A45}"/>
              </a:ext>
            </a:extLst>
          </p:cNvPr>
          <p:cNvSpPr txBox="1"/>
          <p:nvPr/>
        </p:nvSpPr>
        <p:spPr>
          <a:xfrm>
            <a:off x="5446617" y="4493378"/>
            <a:ext cx="755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/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14AE1-6FD5-7722-6EC1-2C8069F1DCBE}"/>
              </a:ext>
            </a:extLst>
          </p:cNvPr>
          <p:cNvCxnSpPr>
            <a:cxnSpLocks/>
          </p:cNvCxnSpPr>
          <p:nvPr/>
        </p:nvCxnSpPr>
        <p:spPr>
          <a:xfrm flipV="1">
            <a:off x="3989579" y="4082585"/>
            <a:ext cx="741243" cy="215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B80A30-A513-49F5-95E9-DF9EB5E61B68}"/>
              </a:ext>
            </a:extLst>
          </p:cNvPr>
          <p:cNvCxnSpPr>
            <a:cxnSpLocks/>
          </p:cNvCxnSpPr>
          <p:nvPr/>
        </p:nvCxnSpPr>
        <p:spPr>
          <a:xfrm flipV="1">
            <a:off x="4524683" y="3806006"/>
            <a:ext cx="847121" cy="242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18930-3901-D105-85A7-ECCEA30A4B9B}"/>
              </a:ext>
            </a:extLst>
          </p:cNvPr>
          <p:cNvCxnSpPr>
            <a:cxnSpLocks/>
          </p:cNvCxnSpPr>
          <p:nvPr/>
        </p:nvCxnSpPr>
        <p:spPr>
          <a:xfrm flipV="1">
            <a:off x="5086139" y="3684771"/>
            <a:ext cx="876935" cy="25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BAA7AA-4B42-EF57-3B9F-17A72D37A682}"/>
              </a:ext>
            </a:extLst>
          </p:cNvPr>
          <p:cNvCxnSpPr>
            <a:cxnSpLocks/>
          </p:cNvCxnSpPr>
          <p:nvPr/>
        </p:nvCxnSpPr>
        <p:spPr>
          <a:xfrm flipV="1">
            <a:off x="5647038" y="3623051"/>
            <a:ext cx="909767" cy="265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C1A59A-86D3-9A5A-0BD9-993103D4E8D9}"/>
              </a:ext>
            </a:extLst>
          </p:cNvPr>
          <p:cNvCxnSpPr>
            <a:cxnSpLocks/>
          </p:cNvCxnSpPr>
          <p:nvPr/>
        </p:nvCxnSpPr>
        <p:spPr>
          <a:xfrm flipV="1">
            <a:off x="6228927" y="3595435"/>
            <a:ext cx="917434" cy="262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A3DB6-68A5-3BBE-DB22-A701BFDB28EE}"/>
              </a:ext>
            </a:extLst>
          </p:cNvPr>
          <p:cNvCxnSpPr>
            <a:cxnSpLocks/>
          </p:cNvCxnSpPr>
          <p:nvPr/>
        </p:nvCxnSpPr>
        <p:spPr>
          <a:xfrm flipV="1">
            <a:off x="6797364" y="4296458"/>
            <a:ext cx="679551" cy="196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36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82C-AAC0-664B-AB18-825BFD89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3" y="269432"/>
            <a:ext cx="10515600" cy="1325563"/>
          </a:xfrm>
        </p:spPr>
        <p:txBody>
          <a:bodyPr/>
          <a:lstStyle/>
          <a:p>
            <a:r>
              <a:rPr lang="en-GB"/>
              <a:t>Metrics for Multi-Class Problems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F1216-2CCF-0D4E-BF3D-5129108F2056}"/>
              </a:ext>
            </a:extLst>
          </p:cNvPr>
          <p:cNvSpPr txBox="1"/>
          <p:nvPr/>
        </p:nvSpPr>
        <p:spPr>
          <a:xfrm>
            <a:off x="723014" y="1997839"/>
            <a:ext cx="1039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Franklin Gothic Book" panose="020B0503020102020204" pitchFamily="34" charset="0"/>
              </a:rPr>
              <a:t>Multiclass classification is the problem of classifying instances into one of three or more classes.</a:t>
            </a:r>
          </a:p>
          <a:p>
            <a:endParaRPr lang="en-GB" sz="3600">
              <a:latin typeface="Franklin Gothic Book" panose="020B0503020102020204" pitchFamily="34" charset="0"/>
            </a:endParaRPr>
          </a:p>
          <a:p>
            <a:r>
              <a:rPr lang="en-GB" sz="3600">
                <a:latin typeface="Franklin Gothic Book" panose="020B0503020102020204" pitchFamily="34" charset="0"/>
              </a:rPr>
              <a:t>e.g. diabetes type I, II or "gestational". </a:t>
            </a:r>
            <a:endParaRPr lang="en-CH" sz="36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44"/>
    </mc:Choice>
    <mc:Fallback xmlns="">
      <p:transition spd="slow" advTm="23964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BC2-F659-3642-870D-03C6BE22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7"/>
            <a:ext cx="10515600" cy="641872"/>
          </a:xfrm>
        </p:spPr>
        <p:txBody>
          <a:bodyPr>
            <a:normAutofit fontScale="90000"/>
          </a:bodyPr>
          <a:lstStyle/>
          <a:p>
            <a:r>
              <a:rPr lang="en-CH"/>
              <a:t>Metrics -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1378C-14D0-6C42-A879-F2F221EA5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184990"/>
              </p:ext>
            </p:extLst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3569652"/>
                    </a:ext>
                  </a:extLst>
                </a:gridCol>
                <a:gridCol w="2424414">
                  <a:extLst>
                    <a:ext uri="{9D8B030D-6E8A-4147-A177-3AD203B41FA5}">
                      <a16:colId xmlns:a16="http://schemas.microsoft.com/office/drawing/2014/main" val="1546646484"/>
                    </a:ext>
                  </a:extLst>
                </a:gridCol>
                <a:gridCol w="2833386">
                  <a:extLst>
                    <a:ext uri="{9D8B030D-6E8A-4147-A177-3AD203B41FA5}">
                      <a16:colId xmlns:a16="http://schemas.microsoft.com/office/drawing/2014/main" val="29267708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661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Franklin Gothic Book" panose="020B0503020102020204" pitchFamily="34" charset="0"/>
                        </a:rPr>
                        <a:t>Discussed today</a:t>
                      </a:r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8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7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Accuracy pro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6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Balanced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2400">
                          <a:latin typeface="Wingdings" pitchFamily="2" charset="2"/>
                        </a:rPr>
                        <a:t>ü</a:t>
                      </a:r>
                      <a:endParaRPr lang="en-C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>
                          <a:latin typeface="Franklin Gothic Book" panose="020B0503020102020204" pitchFamily="34" charset="0"/>
                        </a:rPr>
                        <a:t>Area Under The Curve (AUC / Receiving Operating Curve)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Wingdings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13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DEC118-EFEA-A841-937A-E81D9DE3CB4C}"/>
              </a:ext>
            </a:extLst>
          </p:cNvPr>
          <p:cNvSpPr txBox="1"/>
          <p:nvPr/>
        </p:nvSpPr>
        <p:spPr>
          <a:xfrm>
            <a:off x="838199" y="5868365"/>
            <a:ext cx="10690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>
                <a:latin typeface="Wingdings" pitchFamily="2" charset="2"/>
              </a:rPr>
              <a:t>ü </a:t>
            </a:r>
            <a:r>
              <a:rPr lang="en-CH" sz="2400">
                <a:latin typeface="Franklin Gothic Book" panose="020B0503020102020204" pitchFamily="34" charset="0"/>
              </a:rPr>
              <a:t>Confusion Matrix </a:t>
            </a:r>
            <a:r>
              <a:rPr lang="en-CH" sz="2400">
                <a:latin typeface="Franklin Gothic Book" panose="020B0503020102020204" pitchFamily="34" charset="0"/>
                <a:sym typeface="Wingdings" pitchFamily="2" charset="2"/>
              </a:rPr>
              <a:t> </a:t>
            </a:r>
            <a:r>
              <a:rPr lang="en-GB" sz="2400">
                <a:latin typeface="Franklin Gothic Book" panose="020B0503020102020204" pitchFamily="34" charset="0"/>
              </a:rPr>
              <a:t>Not really a metric (it contains multiple numbers)</a:t>
            </a:r>
            <a:endParaRPr lang="en-CH" sz="2400"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11A68-9039-9747-9088-1C3CCC964114}"/>
              </a:ext>
            </a:extLst>
          </p:cNvPr>
          <p:cNvSpPr txBox="1"/>
          <p:nvPr/>
        </p:nvSpPr>
        <p:spPr>
          <a:xfrm>
            <a:off x="2178449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Binary Classification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4725-0BFF-3A45-94DA-E04D24EF96ED}"/>
              </a:ext>
            </a:extLst>
          </p:cNvPr>
          <p:cNvSpPr txBox="1"/>
          <p:nvPr/>
        </p:nvSpPr>
        <p:spPr>
          <a:xfrm>
            <a:off x="7127591" y="894667"/>
            <a:ext cx="318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000">
                <a:latin typeface="Franklin Gothic Book" panose="020B0503020102020204" pitchFamily="34" charset="0"/>
              </a:rPr>
              <a:t>Multi-class Classification</a:t>
            </a:r>
            <a:endParaRPr lang="en-CH" sz="20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2A2700-37A7-3446-8052-22DEFA860BF3}"/>
              </a:ext>
            </a:extLst>
          </p:cNvPr>
          <p:cNvSpPr/>
          <p:nvPr/>
        </p:nvSpPr>
        <p:spPr>
          <a:xfrm rot="5400000">
            <a:off x="3081277" y="-948301"/>
            <a:ext cx="462988" cy="4949142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B745382-6067-9342-A739-A1545ECDD5B7}"/>
              </a:ext>
            </a:extLst>
          </p:cNvPr>
          <p:cNvSpPr/>
          <p:nvPr/>
        </p:nvSpPr>
        <p:spPr>
          <a:xfrm rot="5400000">
            <a:off x="8406113" y="-1189922"/>
            <a:ext cx="462988" cy="5432385"/>
          </a:xfrm>
          <a:prstGeom prst="leftBrace">
            <a:avLst>
              <a:gd name="adj1" fmla="val 358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54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6"/>
    </mc:Choice>
    <mc:Fallback xmlns="">
      <p:transition spd="slow" advTm="6024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6F2D-8B15-C847-A645-59C32B0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06"/>
            <a:ext cx="10515600" cy="1325563"/>
          </a:xfrm>
        </p:spPr>
        <p:txBody>
          <a:bodyPr/>
          <a:lstStyle/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  <p:pic>
        <p:nvPicPr>
          <p:cNvPr id="3074" name="Picture 2" descr="Confusion matrix for an untargeted adversarial example in MNIST [3]. |  Download Scientific Diagram">
            <a:extLst>
              <a:ext uri="{FF2B5EF4-FFF2-40B4-BE49-F238E27FC236}">
                <a16:creationId xmlns:a16="http://schemas.microsoft.com/office/drawing/2014/main" id="{C17DE239-4860-834B-ABDC-6EFB731AB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65" y="1478169"/>
            <a:ext cx="5697870" cy="49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492875"/>
            <a:ext cx="11487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Kwon, Hyun, et al. "Random untargeted adversarial example on deep neural network." </a:t>
            </a:r>
            <a:r>
              <a:rPr lang="en-GB" sz="1200" b="0" i="1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Symmetry</a:t>
            </a:r>
            <a:r>
              <a:rPr lang="en-GB" sz="1200" b="0" i="0" u="none" strike="noStrike">
                <a:solidFill>
                  <a:srgbClr val="222222"/>
                </a:solidFill>
                <a:effectLst/>
                <a:latin typeface="Franklin Gothic Book" panose="020B0503020102020204" pitchFamily="34" charset="0"/>
              </a:rPr>
              <a:t> 10.12 (2018): 738.</a:t>
            </a:r>
            <a:endParaRPr lang="en-CH" sz="1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8"/>
    </mc:Choice>
    <mc:Fallback xmlns=""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79DA5-5BEB-9F44-A96B-1F34A288F327}"/>
              </a:ext>
            </a:extLst>
          </p:cNvPr>
          <p:cNvSpPr txBox="1"/>
          <p:nvPr/>
        </p:nvSpPr>
        <p:spPr>
          <a:xfrm>
            <a:off x="352063" y="6396335"/>
            <a:ext cx="11487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22222"/>
                </a:solidFill>
                <a:latin typeface="Franklin Gothic Book" panose="020B0503020102020204" pitchFamily="34" charset="0"/>
              </a:rPr>
              <a:t>Oyedotun, Oyebade K., Djamila Aouada, and Bjorn Ottersten. "Improving the capacity of very deep networks with maxout units." 2018 IEEE International Conference on Acoustics, Speech and Signal Processing (ICASSP). IEEE, 2018.</a:t>
            </a:r>
            <a:endParaRPr lang="en-CH" sz="120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7C-059D-AC4A-BC24-5D97AB0C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1342662"/>
            <a:ext cx="6215179" cy="49134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66D234-CE28-F84E-A148-E713B9B905A4}"/>
              </a:ext>
            </a:extLst>
          </p:cNvPr>
          <p:cNvSpPr txBox="1">
            <a:spLocks/>
          </p:cNvSpPr>
          <p:nvPr/>
        </p:nvSpPr>
        <p:spPr>
          <a:xfrm>
            <a:off x="838200" y="1526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Quiz: </a:t>
            </a:r>
            <a:r>
              <a:rPr lang="en-GB"/>
              <a:t>Classifier is good or bad</a:t>
            </a:r>
            <a:r>
              <a:rPr lang="en-CH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8"/>
    </mc:Choice>
    <mc:Fallback xmlns="">
      <p:transition spd="slow" advTm="3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2DAC-1224-88FC-841C-D0A293DB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Honorable Mention for Computer Vision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7628-2F2F-8E6E-C990-B70DB521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This really works</a:t>
            </a:r>
          </a:p>
        </p:txBody>
      </p:sp>
    </p:spTree>
    <p:extLst>
      <p:ext uri="{BB962C8B-B14F-4D97-AF65-F5344CB8AC3E}">
        <p14:creationId xmlns:p14="http://schemas.microsoft.com/office/powerpoint/2010/main" val="197825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62A-0AAC-3DB9-8DD0-86024104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28E5-6ACB-CDEE-2C2C-0BF595AFA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4721"/>
            <a:ext cx="10515600" cy="3682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3200" dirty="0"/>
              <a:t>Especially in computer vision, </a:t>
            </a:r>
            <a:r>
              <a:rPr lang="en-CH" sz="3200" b="1" dirty="0"/>
              <a:t>data augmentation</a:t>
            </a:r>
            <a:r>
              <a:rPr lang="en-CH" sz="3200" dirty="0"/>
              <a:t> (</a:t>
            </a:r>
            <a:r>
              <a:rPr lang="en-CH" sz="3200" i="1" dirty="0"/>
              <a:t>a.k.a. generating new images from existing one, but slightly different</a:t>
            </a:r>
            <a:r>
              <a:rPr lang="en-CH" sz="3200" dirty="0"/>
              <a:t>) is a really powerful techniques that will make your model performance better! We will see it when we will discuss computer vision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245983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C705-5A90-AE42-957F-165D48A4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3D4-3EFE-6544-9248-209F59FF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33"/>
            <a:ext cx="10515600" cy="37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/>
              <a:t>Put simply, an dataset is said unbalanced when the target variable has more observations in a particular class than in the others.
</a:t>
            </a:r>
          </a:p>
        </p:txBody>
      </p:sp>
    </p:spTree>
    <p:extLst>
      <p:ext uri="{BB962C8B-B14F-4D97-AF65-F5344CB8AC3E}">
        <p14:creationId xmlns:p14="http://schemas.microsoft.com/office/powerpoint/2010/main" val="333212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337-6991-8241-B066-3D7AB970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77987"/>
            <a:ext cx="10515600" cy="1101196"/>
          </a:xfrm>
        </p:spPr>
        <p:txBody>
          <a:bodyPr>
            <a:normAutofit fontScale="90000"/>
          </a:bodyPr>
          <a:lstStyle/>
          <a:p>
            <a:r>
              <a:rPr lang="en-GB"/>
              <a:t>Unbalanced Dataset in Classification - Examples</a:t>
            </a:r>
            <a:endParaRPr lang="en-CH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F95AD7-0A0E-BB49-9D1C-7A5EE865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032751"/>
              </p:ext>
            </p:extLst>
          </p:nvPr>
        </p:nvGraphicFramePr>
        <p:xfrm>
          <a:off x="1608667" y="1813217"/>
          <a:ext cx="4343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FE92DA-AD6B-8540-BE31-06A8CD6D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78245"/>
              </p:ext>
            </p:extLst>
          </p:nvPr>
        </p:nvGraphicFramePr>
        <p:xfrm>
          <a:off x="5774267" y="1567684"/>
          <a:ext cx="4343400" cy="344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ED5E86-E30C-6D4F-B893-44E1008FC810}"/>
              </a:ext>
            </a:extLst>
          </p:cNvPr>
          <p:cNvSpPr txBox="1"/>
          <p:nvPr/>
        </p:nvSpPr>
        <p:spPr>
          <a:xfrm>
            <a:off x="23876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54D6-B512-1E45-8516-33828179171B}"/>
              </a:ext>
            </a:extLst>
          </p:cNvPr>
          <p:cNvSpPr txBox="1"/>
          <p:nvPr/>
        </p:nvSpPr>
        <p:spPr>
          <a:xfrm>
            <a:off x="4445000" y="5597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50%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2F8C-71B6-C94D-8817-96901866E083}"/>
              </a:ext>
            </a:extLst>
          </p:cNvPr>
          <p:cNvCxnSpPr>
            <a:stCxn id="6" idx="0"/>
          </p:cNvCxnSpPr>
          <p:nvPr/>
        </p:nvCxnSpPr>
        <p:spPr>
          <a:xfrm flipV="1">
            <a:off x="2697942" y="4420951"/>
            <a:ext cx="460125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80F216-576C-044D-99F3-4410E2D24D0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45000" y="4420951"/>
            <a:ext cx="310342" cy="1176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D5DEC-C447-904A-AFE1-26BD573DE9F7}"/>
              </a:ext>
            </a:extLst>
          </p:cNvPr>
          <p:cNvSpPr txBox="1"/>
          <p:nvPr/>
        </p:nvSpPr>
        <p:spPr>
          <a:xfrm>
            <a:off x="2821610" y="612275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Balanced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D29BB-A057-934A-82FF-4B86F8852462}"/>
              </a:ext>
            </a:extLst>
          </p:cNvPr>
          <p:cNvSpPr txBox="1"/>
          <p:nvPr/>
        </p:nvSpPr>
        <p:spPr>
          <a:xfrm>
            <a:off x="9050867" y="559781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&gt;99%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A986AB-4006-0C42-900F-ECABF13BB5B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830733" y="4217751"/>
            <a:ext cx="597802" cy="1380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E3974E-69EB-6D47-9C33-68950FF4A732}"/>
              </a:ext>
            </a:extLst>
          </p:cNvPr>
          <p:cNvSpPr txBox="1"/>
          <p:nvPr/>
        </p:nvSpPr>
        <p:spPr>
          <a:xfrm>
            <a:off x="6107083" y="56020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&lt;1%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144AE-84A8-604A-B841-272EA4460DB2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17425" y="2702218"/>
            <a:ext cx="1436717" cy="2899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C2C49F-8846-CC49-829A-1E8B9DD0064C}"/>
              </a:ext>
            </a:extLst>
          </p:cNvPr>
          <p:cNvSpPr txBox="1"/>
          <p:nvPr/>
        </p:nvSpPr>
        <p:spPr>
          <a:xfrm>
            <a:off x="7244268" y="6070119"/>
            <a:ext cx="140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Unbalanced </a:t>
            </a:r>
          </a:p>
          <a:p>
            <a:pPr algn="ctr"/>
            <a:r>
              <a:rPr lang="en-CH">
                <a:latin typeface="Franklin Gothic Book" panose="020B0503020102020204" pitchFamily="34" charset="0"/>
              </a:rPr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1CFA8-62CE-DF42-A208-6842F087BABC}"/>
              </a:ext>
            </a:extLst>
          </p:cNvPr>
          <p:cNvSpPr txBox="1"/>
          <p:nvPr/>
        </p:nvSpPr>
        <p:spPr>
          <a:xfrm>
            <a:off x="4572046" y="1198352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Target Labels Distribution</a:t>
            </a:r>
            <a:endParaRPr lang="en-CH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/>
          <a:lstStyle/>
          <a:p>
            <a:r>
              <a:rPr lang="en-CH"/>
              <a:t>Quiz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4F8163D-C85A-8B47-839D-1B0B35AFB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173"/>
            <a:ext cx="10515600" cy="500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Starting situation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Dataset: 1000 inputs in Class 1 (e.g. no tumor); 10 in Class 0 (e.g. tumor)</a:t>
            </a:r>
          </a:p>
          <a:p>
            <a:r>
              <a:rPr lang="en-GB" sz="3200">
                <a:latin typeface="Franklin Gothic Book" panose="020B0503020102020204" pitchFamily="34" charset="0"/>
              </a:rPr>
              <a:t>Trained model achieved: 99% accuracy</a:t>
            </a:r>
          </a:p>
          <a:p>
            <a:pPr marL="0" indent="0">
              <a:buNone/>
            </a:pPr>
            <a:endParaRPr lang="en-GB" sz="320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GB" sz="3200">
                <a:latin typeface="Franklin Gothic Book" panose="020B0503020102020204" pitchFamily="34" charset="0"/>
              </a:rPr>
              <a:t>Question: 
What do you think of the model? Is it good? Ultimately, it achieves 99% accuracy!
</a:t>
            </a:r>
            <a:endParaRPr lang="en-CH" sz="32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C7D0E7-CFB1-214E-A169-8847B71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4" y="1356079"/>
            <a:ext cx="5194785" cy="4646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0C6C-6DE2-6A47-B8B5-F197EFBA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51963"/>
            <a:ext cx="10515600" cy="787992"/>
          </a:xfrm>
        </p:spPr>
        <p:txBody>
          <a:bodyPr>
            <a:normAutofit/>
          </a:bodyPr>
          <a:lstStyle/>
          <a:p>
            <a:r>
              <a:rPr lang="en-GB"/>
              <a:t>Unbalanced Dataset - Consequences</a:t>
            </a:r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463F1F-DEBF-0E4A-968A-16A7B8FDD72D}"/>
              </a:ext>
            </a:extLst>
          </p:cNvPr>
          <p:cNvSpPr/>
          <p:nvPr/>
        </p:nvSpPr>
        <p:spPr>
          <a:xfrm>
            <a:off x="6028267" y="158326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0B231-0CAB-DA44-8440-165E6A191BE9}"/>
              </a:ext>
            </a:extLst>
          </p:cNvPr>
          <p:cNvSpPr txBox="1"/>
          <p:nvPr/>
        </p:nvSpPr>
        <p:spPr>
          <a:xfrm>
            <a:off x="6392334" y="1512902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1 (1000 points)
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55263-8331-2C4C-BF84-4A52A23D7A92}"/>
              </a:ext>
            </a:extLst>
          </p:cNvPr>
          <p:cNvSpPr/>
          <p:nvPr/>
        </p:nvSpPr>
        <p:spPr>
          <a:xfrm>
            <a:off x="6028267" y="196428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1649F-27C3-B145-A4A8-2CA2D94DFD1D}"/>
              </a:ext>
            </a:extLst>
          </p:cNvPr>
          <p:cNvSpPr txBox="1"/>
          <p:nvPr/>
        </p:nvSpPr>
        <p:spPr>
          <a:xfrm>
            <a:off x="6392334" y="1893915"/>
            <a:ext cx="25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Class 0 (1000 points)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9D1B2-4662-414C-848C-B913D04976D0}"/>
              </a:ext>
            </a:extLst>
          </p:cNvPr>
          <p:cNvCxnSpPr/>
          <p:nvPr/>
        </p:nvCxnSpPr>
        <p:spPr>
          <a:xfrm flipH="1">
            <a:off x="5647267" y="2717801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A953D6-CB9D-2342-B0DE-38BFDC81C607}"/>
              </a:ext>
            </a:extLst>
          </p:cNvPr>
          <p:cNvSpPr txBox="1"/>
          <p:nvPr/>
        </p:nvSpPr>
        <p:spPr>
          <a:xfrm>
            <a:off x="8619068" y="2263247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1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FC332-E1F9-2B44-BB15-3B86EAD867AA}"/>
              </a:ext>
            </a:extLst>
          </p:cNvPr>
          <p:cNvCxnSpPr/>
          <p:nvPr/>
        </p:nvCxnSpPr>
        <p:spPr>
          <a:xfrm flipH="1">
            <a:off x="4318000" y="5015907"/>
            <a:ext cx="2912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C8627-4EFD-9F45-8C58-AF84C1918BD6}"/>
              </a:ext>
            </a:extLst>
          </p:cNvPr>
          <p:cNvSpPr txBox="1"/>
          <p:nvPr/>
        </p:nvSpPr>
        <p:spPr>
          <a:xfrm>
            <a:off x="7289801" y="4561353"/>
            <a:ext cx="31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all points in this region are classified as Class 0</a:t>
            </a:r>
            <a:endParaRPr lang="en-CH">
              <a:latin typeface="Franklin Gothic Book" panose="020B05030201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83373-CEB9-D946-A63F-62AD576F0510}"/>
              </a:ext>
            </a:extLst>
          </p:cNvPr>
          <p:cNvCxnSpPr>
            <a:cxnSpLocks/>
          </p:cNvCxnSpPr>
          <p:nvPr/>
        </p:nvCxnSpPr>
        <p:spPr>
          <a:xfrm flipH="1">
            <a:off x="4729942" y="3784601"/>
            <a:ext cx="3008591" cy="646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51F37E-0521-3D4C-81D8-96074A94E32C}"/>
              </a:ext>
            </a:extLst>
          </p:cNvPr>
          <p:cNvSpPr txBox="1"/>
          <p:nvPr/>
        </p:nvSpPr>
        <p:spPr>
          <a:xfrm>
            <a:off x="7902430" y="3467876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Franklin Gothic Book" panose="020B0503020102020204" pitchFamily="34" charset="0"/>
              </a:rPr>
              <a:t>Decision boundary</a:t>
            </a:r>
            <a:endParaRPr lang="en-CH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AD816-B87F-CD47-AB26-C27B8AA274B5}"/>
              </a:ext>
            </a:extLst>
          </p:cNvPr>
          <p:cNvSpPr txBox="1"/>
          <p:nvPr/>
        </p:nvSpPr>
        <p:spPr>
          <a:xfrm>
            <a:off x="389467" y="6022879"/>
            <a:ext cx="1133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Franklin Gothic Book" panose="020B0503020102020204" pitchFamily="34" charset="0"/>
              </a:rPr>
              <a:t>Approx. 91% accuracy is achieved (with linear support vector classifier)</a:t>
            </a:r>
            <a:endParaRPr lang="en-CH" sz="240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5|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|0.5|2.6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5|3.7|6.6|8.8|2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.4|40.5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4|8.5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8.2|3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7.1|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26644</TotalTime>
  <Words>2860</Words>
  <Application>Microsoft Macintosh PowerPoint</Application>
  <PresentationFormat>Widescreen</PresentationFormat>
  <Paragraphs>482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</vt:lpstr>
      <vt:lpstr>Calibri</vt:lpstr>
      <vt:lpstr>Cambria Math</vt:lpstr>
      <vt:lpstr>Franklin Gothic Book</vt:lpstr>
      <vt:lpstr>Wingdings</vt:lpstr>
      <vt:lpstr>Office Theme</vt:lpstr>
      <vt:lpstr>PowerPoint Presentation</vt:lpstr>
      <vt:lpstr>Problem Description – Classification in Practice (binary)</vt:lpstr>
      <vt:lpstr>Problem Description – Classification in Practice (binary)</vt:lpstr>
      <vt:lpstr>Datasets in der Praxis (hospital-acquired infections)</vt:lpstr>
      <vt:lpstr>Datasets in practice (Microsope images)</vt:lpstr>
      <vt:lpstr>Unbalanced Dataset</vt:lpstr>
      <vt:lpstr>Unbalanced Dataset in Classification - Examples</vt:lpstr>
      <vt:lpstr>Quiz</vt:lpstr>
      <vt:lpstr>Unbalanced Dataset - Consequences</vt:lpstr>
      <vt:lpstr>Unbalanced Dataset - Consequences</vt:lpstr>
      <vt:lpstr>Unbalanced Dataset - Consequences</vt:lpstr>
      <vt:lpstr>Unbalanced Dataset - Consequences</vt:lpstr>
      <vt:lpstr>Class 0: 1000 – Class 1:10 - a=99%</vt:lpstr>
      <vt:lpstr>Class 0: 1000 – Class 1:50 - a=97.3%</vt:lpstr>
      <vt:lpstr>Class 0: 1000 – Class 1:100 - a=95.5%</vt:lpstr>
      <vt:lpstr>Class 0: 1000 – Class 1:1000 - a=91%</vt:lpstr>
      <vt:lpstr>Real-life Scenario</vt:lpstr>
      <vt:lpstr>Strategies for dealing with unbalanced data sets </vt:lpstr>
      <vt:lpstr>Unbalanced Dataset - Solutions</vt:lpstr>
      <vt:lpstr>Under- und Oversampling</vt:lpstr>
      <vt:lpstr>Oversampling</vt:lpstr>
      <vt:lpstr>Undersampling (random undersampling)</vt:lpstr>
      <vt:lpstr>Advantages and disadvantages
</vt:lpstr>
      <vt:lpstr>Advantages and disadvantages</vt:lpstr>
      <vt:lpstr>Oversampling</vt:lpstr>
      <vt:lpstr>Oversampling</vt:lpstr>
      <vt:lpstr>Undersampling</vt:lpstr>
      <vt:lpstr>Undersampling</vt:lpstr>
      <vt:lpstr>Metrics for Unbalanced Dataset Scenarios</vt:lpstr>
      <vt:lpstr>Metrics - Overview</vt:lpstr>
      <vt:lpstr>Confusion Matrix (binary classification)</vt:lpstr>
      <vt:lpstr>Sensitivity und Specificity</vt:lpstr>
      <vt:lpstr>Balanced Accuracy</vt:lpstr>
      <vt:lpstr>F1 Score</vt:lpstr>
      <vt:lpstr>Summary – confusion matrix</vt:lpstr>
      <vt:lpstr>Class 0:1000 – Class 1:10 – Confusion Matrix</vt:lpstr>
      <vt:lpstr>Class 0:1000 – Class 1:50 – Confusion Matrix</vt:lpstr>
      <vt:lpstr>Class 0:1000 – Class 1:100 – Confusion Matrix</vt:lpstr>
      <vt:lpstr>Class 0:1000 – Class 1:1000 – Confusion Matrix</vt:lpstr>
      <vt:lpstr>Class 0:1000 – Class 1:10 – Confusion Matrix (mit vs. ohne Oversampling)</vt:lpstr>
      <vt:lpstr>Real-life Scenarios</vt:lpstr>
      <vt:lpstr>Real-life Scenarios</vt:lpstr>
      <vt:lpstr>Example – Images and Neural Networks</vt:lpstr>
      <vt:lpstr>Question</vt:lpstr>
      <vt:lpstr>Problem Description</vt:lpstr>
      <vt:lpstr>Confusion Matrix 1 vs. all (MNIST)</vt:lpstr>
      <vt:lpstr>Receiving Operating Curve (ROC)</vt:lpstr>
      <vt:lpstr>ROC Curve (I)</vt:lpstr>
      <vt:lpstr>ROC Curve (II) - Derivation</vt:lpstr>
      <vt:lpstr>ROC Curve (III) - Derivation</vt:lpstr>
      <vt:lpstr>ROC Curve (IV) – AUC (Area Under the Curve)</vt:lpstr>
      <vt:lpstr>Metrics for Multi-Class Problems</vt:lpstr>
      <vt:lpstr>Metrics - Overview</vt:lpstr>
      <vt:lpstr>Confusion Matrix (Multi-class classification)</vt:lpstr>
      <vt:lpstr>Quiz: Classifier is good or bad?</vt:lpstr>
      <vt:lpstr>PowerPoint Presentation</vt:lpstr>
      <vt:lpstr>Honorable Mention for Computer Vision Problems</vt:lpstr>
      <vt:lpstr>Data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Michelucci</dc:creator>
  <cp:lastModifiedBy>Michelucci Umberto HSLU I</cp:lastModifiedBy>
  <cp:revision>414</cp:revision>
  <cp:lastPrinted>2022-04-11T14:30:26Z</cp:lastPrinted>
  <dcterms:created xsi:type="dcterms:W3CDTF">2022-03-17T21:53:06Z</dcterms:created>
  <dcterms:modified xsi:type="dcterms:W3CDTF">2024-01-11T08:36:10Z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2023-10-02T17:19:04Z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e30ef17c-b6df-4beb-8bf5-45ddb2b6701c</vt:lpwstr>
  </property>
  <property fmtid="{D5CDD505-2E9C-101B-9397-08002B2CF9AE}" pid="8" name="MSIP_Label_e8b0afbd-3cf7-4707-aee4-8dc9d855de29_ContentBits">
    <vt:lpwstr>0</vt:lpwstr>
  </property>
</Properties>
</file>